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63" r:id="rId3"/>
    <p:sldId id="318" r:id="rId4"/>
    <p:sldId id="317" r:id="rId5"/>
    <p:sldId id="327" r:id="rId6"/>
    <p:sldId id="319" r:id="rId7"/>
    <p:sldId id="324" r:id="rId8"/>
    <p:sldId id="326" r:id="rId9"/>
    <p:sldId id="321" r:id="rId10"/>
    <p:sldId id="328" r:id="rId11"/>
    <p:sldId id="29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6FD3"/>
    <a:srgbClr val="8EEEEE"/>
    <a:srgbClr val="F9F9F9"/>
    <a:srgbClr val="3FB9D8"/>
    <a:srgbClr val="2323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006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59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7E082D-8F9F-40B6-A082-74E281BCD687}" type="datetimeFigureOut">
              <a:rPr lang="en-ID" smtClean="0"/>
              <a:t>12/12/2024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09B1B-759E-4B8C-84EF-8DC00B50D6B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16567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Cover 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D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D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D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8200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D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6554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D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8480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7" name="Google Shape;157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ID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4774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11" Type="http://schemas.openxmlformats.org/officeDocument/2006/relationships/image" Target="../media/image3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34D2939-4BA2-A39F-5B62-B7CE464947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C56A37C-2605-63E5-7858-E721FA20F7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9586D4-A63F-41AA-AFA5-8431DBA7335E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8DB9124-AA79-2187-1B1C-038F841BD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F63BBA8-9412-0425-2985-833758444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11887A-F7E9-4FC1-BA3A-8606E6547E5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970B08-92C9-DE4C-5B17-C477EDF3F79C}"/>
              </a:ext>
            </a:extLst>
          </p:cNvPr>
          <p:cNvSpPr/>
          <p:nvPr/>
        </p:nvSpPr>
        <p:spPr>
          <a:xfrm>
            <a:off x="0" y="6291943"/>
            <a:ext cx="12192001" cy="5660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C86D76-0FC0-C184-A519-12F59D331859}"/>
              </a:ext>
            </a:extLst>
          </p:cNvPr>
          <p:cNvSpPr txBox="1"/>
          <p:nvPr/>
        </p:nvSpPr>
        <p:spPr>
          <a:xfrm>
            <a:off x="-1" y="6405419"/>
            <a:ext cx="4097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err="1">
                <a:solidFill>
                  <a:schemeClr val="bg1"/>
                </a:solidFill>
              </a:rPr>
              <a:t>Pusdiklat</a:t>
            </a:r>
            <a:r>
              <a:rPr lang="en-US" sz="1400" b="1">
                <a:solidFill>
                  <a:schemeClr val="bg1"/>
                </a:solidFill>
              </a:rPr>
              <a:t> - Kementerian </a:t>
            </a:r>
            <a:r>
              <a:rPr lang="en-US" sz="1400" b="1" dirty="0" err="1">
                <a:solidFill>
                  <a:schemeClr val="bg1"/>
                </a:solidFill>
              </a:rPr>
              <a:t>Komunikasi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>
                <a:solidFill>
                  <a:schemeClr val="bg1"/>
                </a:solidFill>
              </a:rPr>
              <a:t>dan Informatika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C5B63F-31CA-BACA-6051-7726BDEB813E}"/>
              </a:ext>
            </a:extLst>
          </p:cNvPr>
          <p:cNvSpPr txBox="1"/>
          <p:nvPr/>
        </p:nvSpPr>
        <p:spPr>
          <a:xfrm>
            <a:off x="10248519" y="6390305"/>
            <a:ext cx="194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#JadiJagoanDigital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5B3F97B-8C49-6E96-9EB2-06BF7813276A}"/>
              </a:ext>
            </a:extLst>
          </p:cNvPr>
          <p:cNvGrpSpPr/>
          <p:nvPr userDrawn="1"/>
        </p:nvGrpSpPr>
        <p:grpSpPr>
          <a:xfrm>
            <a:off x="124060" y="49183"/>
            <a:ext cx="3882976" cy="822277"/>
            <a:chOff x="58059" y="42647"/>
            <a:chExt cx="3812213" cy="807292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9E62AF6-B459-FAB1-2F90-8C6271D18E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47" t="23582" r="26250" b="26988"/>
            <a:stretch/>
          </p:blipFill>
          <p:spPr>
            <a:xfrm>
              <a:off x="801770" y="42647"/>
              <a:ext cx="720224" cy="80729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4086CEB-CFF3-6BB5-DB84-C01795F9FB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2" t="38561" r="10359" b="24793"/>
            <a:stretch/>
          </p:blipFill>
          <p:spPr>
            <a:xfrm>
              <a:off x="1619467" y="136525"/>
              <a:ext cx="2250805" cy="643714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A51E847-D8E7-50D2-85A8-F2BEBC746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59" y="105348"/>
              <a:ext cx="646238" cy="643714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BFA1CD3-04B3-9039-8A4C-71759C39EFB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232" y="49183"/>
            <a:ext cx="1971851" cy="750269"/>
          </a:xfrm>
          <a:prstGeom prst="rect">
            <a:avLst/>
          </a:prstGeom>
        </p:spPr>
      </p:pic>
      <p:sp>
        <p:nvSpPr>
          <p:cNvPr id="3" name="Freeform 21">
            <a:extLst>
              <a:ext uri="{FF2B5EF4-FFF2-40B4-BE49-F238E27FC236}">
                <a16:creationId xmlns:a16="http://schemas.microsoft.com/office/drawing/2014/main" id="{E1B8B6E7-75EA-9FB3-9626-8EEE7232F1B9}"/>
              </a:ext>
            </a:extLst>
          </p:cNvPr>
          <p:cNvSpPr/>
          <p:nvPr userDrawn="1"/>
        </p:nvSpPr>
        <p:spPr>
          <a:xfrm>
            <a:off x="210696" y="4136427"/>
            <a:ext cx="2808946" cy="2083398"/>
          </a:xfrm>
          <a:custGeom>
            <a:avLst/>
            <a:gdLst/>
            <a:ahLst/>
            <a:cxnLst/>
            <a:rect l="l" t="t" r="r" b="b"/>
            <a:pathLst>
              <a:path w="5316749" h="4333151">
                <a:moveTo>
                  <a:pt x="0" y="0"/>
                </a:moveTo>
                <a:lnTo>
                  <a:pt x="5316749" y="0"/>
                </a:lnTo>
                <a:lnTo>
                  <a:pt x="5316749" y="4333151"/>
                </a:lnTo>
                <a:lnTo>
                  <a:pt x="0" y="43331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015284979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FC8D-4FF4-6F37-9ADF-E5F2356B8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B3DE44-8910-0154-09B4-45A0B0E3CB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BDAFF-7FC0-8FAF-A29A-9B2732682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D3F59F-7F36-BA1B-3517-924101528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70045-7528-49E7-87BF-C3B1F15E51EF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21A8E-B2B1-79C5-7724-9857395BD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87486B-2B3F-B64C-CA1C-A8F73093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72305-D1EB-410B-A34C-A76034EF3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03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DD026-6DDD-2D26-19E5-CB3DDD91C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387ADA-6DB4-B80E-1A98-194023EDC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702C9-5FB2-7410-8A16-8463FC83C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70045-7528-49E7-87BF-C3B1F15E51EF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34C74-DE64-78E5-8769-8CA64DAFD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29AA4-F831-7AEE-ABA4-5CB67FC46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72305-D1EB-410B-A34C-A76034EF3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921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45FAB0-2261-AA5A-1048-4D808B3F2D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225698-6E96-056F-B2A4-98EE2B7ACE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97BD3-5E6D-2DBB-DE09-4D4BFF566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70045-7528-49E7-87BF-C3B1F15E51EF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5F25A-1A5F-6CE7-5A1A-EF1D90C95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7D832-E7C3-4B81-A225-1933744FD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372305-D1EB-410B-A34C-A76034EF3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068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47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 type="secHead">
  <p:cSld name="1_Section Head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8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8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rgbClr val="888888"/>
                </a:solidFill>
              </a:defRPr>
            </a:lvl1pPr>
            <a:lvl2pPr marL="1219170" lvl="1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3pPr>
            <a:lvl4pPr marL="2438339" lvl="3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2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04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id" smtClean="0"/>
              <a:pPr/>
              <a:t>‹#›</a:t>
            </a:fld>
            <a:endParaRPr lang="id"/>
          </a:p>
        </p:txBody>
      </p:sp>
    </p:spTree>
    <p:extLst>
      <p:ext uri="{BB962C8B-B14F-4D97-AF65-F5344CB8AC3E}">
        <p14:creationId xmlns:p14="http://schemas.microsoft.com/office/powerpoint/2010/main" val="784798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89A890C-D455-3F1E-9EFB-A91E9190493A}"/>
              </a:ext>
            </a:extLst>
          </p:cNvPr>
          <p:cNvGrpSpPr/>
          <p:nvPr userDrawn="1"/>
        </p:nvGrpSpPr>
        <p:grpSpPr>
          <a:xfrm>
            <a:off x="78318" y="45329"/>
            <a:ext cx="2199369" cy="493015"/>
            <a:chOff x="105213" y="76852"/>
            <a:chExt cx="2478545" cy="555596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6AD343C8-83F2-7C08-F928-69A439418F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47" t="23582" r="26250" b="26988"/>
            <a:stretch/>
          </p:blipFill>
          <p:spPr>
            <a:xfrm>
              <a:off x="630173" y="76852"/>
              <a:ext cx="458536" cy="555596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9B196502-AA91-91D4-6CCE-D8F0226346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2" t="38561" r="10359" b="24793"/>
            <a:stretch/>
          </p:blipFill>
          <p:spPr>
            <a:xfrm>
              <a:off x="1150766" y="141461"/>
              <a:ext cx="1432992" cy="44301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196648-BBA3-2E90-52DB-BFA208CE92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13" y="111553"/>
              <a:ext cx="462903" cy="461095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86F1F0-4892-7684-C5E4-8466845DAEDF}"/>
              </a:ext>
            </a:extLst>
          </p:cNvPr>
          <p:cNvGrpSpPr/>
          <p:nvPr userDrawn="1"/>
        </p:nvGrpSpPr>
        <p:grpSpPr>
          <a:xfrm>
            <a:off x="8321041" y="0"/>
            <a:ext cx="3870960" cy="871369"/>
            <a:chOff x="9187031" y="0"/>
            <a:chExt cx="3004969" cy="726141"/>
          </a:xfrm>
        </p:grpSpPr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9856FA2A-AD0A-4485-80B8-260418E9608D}"/>
                </a:ext>
              </a:extLst>
            </p:cNvPr>
            <p:cNvSpPr/>
            <p:nvPr userDrawn="1"/>
          </p:nvSpPr>
          <p:spPr>
            <a:xfrm>
              <a:off x="9187031" y="0"/>
              <a:ext cx="3004968" cy="726141"/>
            </a:xfrm>
            <a:custGeom>
              <a:avLst/>
              <a:gdLst>
                <a:gd name="connsiteX0" fmla="*/ 0 w 5258696"/>
                <a:gd name="connsiteY0" fmla="*/ 0 h 855233"/>
                <a:gd name="connsiteX1" fmla="*/ 5258696 w 5258696"/>
                <a:gd name="connsiteY1" fmla="*/ 0 h 855233"/>
                <a:gd name="connsiteX2" fmla="*/ 5258696 w 5258696"/>
                <a:gd name="connsiteY2" fmla="*/ 855233 h 855233"/>
                <a:gd name="connsiteX3" fmla="*/ 0 w 5258696"/>
                <a:gd name="connsiteY3" fmla="*/ 855233 h 855233"/>
                <a:gd name="connsiteX4" fmla="*/ 0 w 5258696"/>
                <a:gd name="connsiteY4" fmla="*/ 0 h 855233"/>
                <a:gd name="connsiteX0" fmla="*/ 0 w 5258696"/>
                <a:gd name="connsiteY0" fmla="*/ 0 h 855233"/>
                <a:gd name="connsiteX1" fmla="*/ 5258696 w 5258696"/>
                <a:gd name="connsiteY1" fmla="*/ 0 h 855233"/>
                <a:gd name="connsiteX2" fmla="*/ 5258696 w 5258696"/>
                <a:gd name="connsiteY2" fmla="*/ 855233 h 855233"/>
                <a:gd name="connsiteX3" fmla="*/ 0 w 5258696"/>
                <a:gd name="connsiteY3" fmla="*/ 855233 h 855233"/>
                <a:gd name="connsiteX4" fmla="*/ 0 w 5258696"/>
                <a:gd name="connsiteY4" fmla="*/ 0 h 855233"/>
                <a:gd name="connsiteX0" fmla="*/ 5379 w 5264075"/>
                <a:gd name="connsiteY0" fmla="*/ 78714 h 933947"/>
                <a:gd name="connsiteX1" fmla="*/ 5264075 w 5264075"/>
                <a:gd name="connsiteY1" fmla="*/ 78714 h 933947"/>
                <a:gd name="connsiteX2" fmla="*/ 5264075 w 5264075"/>
                <a:gd name="connsiteY2" fmla="*/ 933947 h 933947"/>
                <a:gd name="connsiteX3" fmla="*/ 0 w 5264075"/>
                <a:gd name="connsiteY3" fmla="*/ 94850 h 933947"/>
                <a:gd name="connsiteX4" fmla="*/ 5379 w 5264075"/>
                <a:gd name="connsiteY4" fmla="*/ 78714 h 933947"/>
                <a:gd name="connsiteX0" fmla="*/ 5379 w 5264075"/>
                <a:gd name="connsiteY0" fmla="*/ 0 h 855233"/>
                <a:gd name="connsiteX1" fmla="*/ 5264075 w 5264075"/>
                <a:gd name="connsiteY1" fmla="*/ 0 h 855233"/>
                <a:gd name="connsiteX2" fmla="*/ 5264075 w 5264075"/>
                <a:gd name="connsiteY2" fmla="*/ 855233 h 855233"/>
                <a:gd name="connsiteX3" fmla="*/ 0 w 5264075"/>
                <a:gd name="connsiteY3" fmla="*/ 16136 h 855233"/>
                <a:gd name="connsiteX4" fmla="*/ 5379 w 5264075"/>
                <a:gd name="connsiteY4" fmla="*/ 0 h 855233"/>
                <a:gd name="connsiteX0" fmla="*/ 5379 w 5264075"/>
                <a:gd name="connsiteY0" fmla="*/ 0 h 855233"/>
                <a:gd name="connsiteX1" fmla="*/ 5264075 w 5264075"/>
                <a:gd name="connsiteY1" fmla="*/ 0 h 855233"/>
                <a:gd name="connsiteX2" fmla="*/ 5264075 w 5264075"/>
                <a:gd name="connsiteY2" fmla="*/ 855233 h 855233"/>
                <a:gd name="connsiteX3" fmla="*/ 0 w 5264075"/>
                <a:gd name="connsiteY3" fmla="*/ 16136 h 855233"/>
                <a:gd name="connsiteX4" fmla="*/ 5379 w 5264075"/>
                <a:gd name="connsiteY4" fmla="*/ 0 h 855233"/>
                <a:gd name="connsiteX0" fmla="*/ 5379 w 5264075"/>
                <a:gd name="connsiteY0" fmla="*/ 0 h 1027356"/>
                <a:gd name="connsiteX1" fmla="*/ 5264075 w 5264075"/>
                <a:gd name="connsiteY1" fmla="*/ 0 h 1027356"/>
                <a:gd name="connsiteX2" fmla="*/ 5258696 w 5264075"/>
                <a:gd name="connsiteY2" fmla="*/ 1027356 h 1027356"/>
                <a:gd name="connsiteX3" fmla="*/ 0 w 5264075"/>
                <a:gd name="connsiteY3" fmla="*/ 16136 h 1027356"/>
                <a:gd name="connsiteX4" fmla="*/ 5379 w 5264075"/>
                <a:gd name="connsiteY4" fmla="*/ 0 h 102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4075" h="1027356">
                  <a:moveTo>
                    <a:pt x="5379" y="0"/>
                  </a:moveTo>
                  <a:lnTo>
                    <a:pt x="5264075" y="0"/>
                  </a:lnTo>
                  <a:lnTo>
                    <a:pt x="5258696" y="1027356"/>
                  </a:lnTo>
                  <a:cubicBezTo>
                    <a:pt x="3279886" y="-322728"/>
                    <a:pt x="2425252" y="882127"/>
                    <a:pt x="0" y="16136"/>
                  </a:cubicBezTo>
                  <a:lnTo>
                    <a:pt x="5379" y="0"/>
                  </a:lnTo>
                  <a:close/>
                </a:path>
              </a:pathLst>
            </a:custGeom>
            <a:solidFill>
              <a:srgbClr val="8EEE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ectangle 2">
              <a:extLst>
                <a:ext uri="{FF2B5EF4-FFF2-40B4-BE49-F238E27FC236}">
                  <a16:creationId xmlns:a16="http://schemas.microsoft.com/office/drawing/2014/main" id="{8271AC87-A05E-9F01-C847-D0AE804C6AD5}"/>
                </a:ext>
              </a:extLst>
            </p:cNvPr>
            <p:cNvSpPr/>
            <p:nvPr userDrawn="1"/>
          </p:nvSpPr>
          <p:spPr>
            <a:xfrm>
              <a:off x="9187032" y="0"/>
              <a:ext cx="3004968" cy="554775"/>
            </a:xfrm>
            <a:custGeom>
              <a:avLst/>
              <a:gdLst>
                <a:gd name="connsiteX0" fmla="*/ 0 w 5258696"/>
                <a:gd name="connsiteY0" fmla="*/ 0 h 855233"/>
                <a:gd name="connsiteX1" fmla="*/ 5258696 w 5258696"/>
                <a:gd name="connsiteY1" fmla="*/ 0 h 855233"/>
                <a:gd name="connsiteX2" fmla="*/ 5258696 w 5258696"/>
                <a:gd name="connsiteY2" fmla="*/ 855233 h 855233"/>
                <a:gd name="connsiteX3" fmla="*/ 0 w 5258696"/>
                <a:gd name="connsiteY3" fmla="*/ 855233 h 855233"/>
                <a:gd name="connsiteX4" fmla="*/ 0 w 5258696"/>
                <a:gd name="connsiteY4" fmla="*/ 0 h 855233"/>
                <a:gd name="connsiteX0" fmla="*/ 0 w 5258696"/>
                <a:gd name="connsiteY0" fmla="*/ 0 h 855233"/>
                <a:gd name="connsiteX1" fmla="*/ 5258696 w 5258696"/>
                <a:gd name="connsiteY1" fmla="*/ 0 h 855233"/>
                <a:gd name="connsiteX2" fmla="*/ 5258696 w 5258696"/>
                <a:gd name="connsiteY2" fmla="*/ 855233 h 855233"/>
                <a:gd name="connsiteX3" fmla="*/ 0 w 5258696"/>
                <a:gd name="connsiteY3" fmla="*/ 855233 h 855233"/>
                <a:gd name="connsiteX4" fmla="*/ 0 w 5258696"/>
                <a:gd name="connsiteY4" fmla="*/ 0 h 855233"/>
                <a:gd name="connsiteX0" fmla="*/ 5379 w 5264075"/>
                <a:gd name="connsiteY0" fmla="*/ 78714 h 933947"/>
                <a:gd name="connsiteX1" fmla="*/ 5264075 w 5264075"/>
                <a:gd name="connsiteY1" fmla="*/ 78714 h 933947"/>
                <a:gd name="connsiteX2" fmla="*/ 5264075 w 5264075"/>
                <a:gd name="connsiteY2" fmla="*/ 933947 h 933947"/>
                <a:gd name="connsiteX3" fmla="*/ 0 w 5264075"/>
                <a:gd name="connsiteY3" fmla="*/ 94850 h 933947"/>
                <a:gd name="connsiteX4" fmla="*/ 5379 w 5264075"/>
                <a:gd name="connsiteY4" fmla="*/ 78714 h 933947"/>
                <a:gd name="connsiteX0" fmla="*/ 5379 w 5264075"/>
                <a:gd name="connsiteY0" fmla="*/ 0 h 855233"/>
                <a:gd name="connsiteX1" fmla="*/ 5264075 w 5264075"/>
                <a:gd name="connsiteY1" fmla="*/ 0 h 855233"/>
                <a:gd name="connsiteX2" fmla="*/ 5264075 w 5264075"/>
                <a:gd name="connsiteY2" fmla="*/ 855233 h 855233"/>
                <a:gd name="connsiteX3" fmla="*/ 0 w 5264075"/>
                <a:gd name="connsiteY3" fmla="*/ 16136 h 855233"/>
                <a:gd name="connsiteX4" fmla="*/ 5379 w 5264075"/>
                <a:gd name="connsiteY4" fmla="*/ 0 h 855233"/>
                <a:gd name="connsiteX0" fmla="*/ 5379 w 5264075"/>
                <a:gd name="connsiteY0" fmla="*/ 0 h 855233"/>
                <a:gd name="connsiteX1" fmla="*/ 5264075 w 5264075"/>
                <a:gd name="connsiteY1" fmla="*/ 0 h 855233"/>
                <a:gd name="connsiteX2" fmla="*/ 5264075 w 5264075"/>
                <a:gd name="connsiteY2" fmla="*/ 855233 h 855233"/>
                <a:gd name="connsiteX3" fmla="*/ 0 w 5264075"/>
                <a:gd name="connsiteY3" fmla="*/ 16136 h 855233"/>
                <a:gd name="connsiteX4" fmla="*/ 5379 w 5264075"/>
                <a:gd name="connsiteY4" fmla="*/ 0 h 855233"/>
                <a:gd name="connsiteX0" fmla="*/ 5379 w 5264075"/>
                <a:gd name="connsiteY0" fmla="*/ 0 h 1027356"/>
                <a:gd name="connsiteX1" fmla="*/ 5264075 w 5264075"/>
                <a:gd name="connsiteY1" fmla="*/ 0 h 1027356"/>
                <a:gd name="connsiteX2" fmla="*/ 5258696 w 5264075"/>
                <a:gd name="connsiteY2" fmla="*/ 1027356 h 1027356"/>
                <a:gd name="connsiteX3" fmla="*/ 0 w 5264075"/>
                <a:gd name="connsiteY3" fmla="*/ 16136 h 1027356"/>
                <a:gd name="connsiteX4" fmla="*/ 5379 w 5264075"/>
                <a:gd name="connsiteY4" fmla="*/ 0 h 102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4075" h="1027356">
                  <a:moveTo>
                    <a:pt x="5379" y="0"/>
                  </a:moveTo>
                  <a:lnTo>
                    <a:pt x="5264075" y="0"/>
                  </a:lnTo>
                  <a:lnTo>
                    <a:pt x="5258696" y="1027356"/>
                  </a:lnTo>
                  <a:cubicBezTo>
                    <a:pt x="3279886" y="-322728"/>
                    <a:pt x="2425252" y="882127"/>
                    <a:pt x="0" y="16136"/>
                  </a:cubicBezTo>
                  <a:lnTo>
                    <a:pt x="5379" y="0"/>
                  </a:lnTo>
                  <a:close/>
                </a:path>
              </a:pathLst>
            </a:custGeom>
            <a:solidFill>
              <a:srgbClr val="3FB9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1C3DE7B-C7CC-F0EC-E01D-1373D7E14028}"/>
                </a:ext>
              </a:extLst>
            </p:cNvPr>
            <p:cNvSpPr/>
            <p:nvPr userDrawn="1"/>
          </p:nvSpPr>
          <p:spPr>
            <a:xfrm>
              <a:off x="9187032" y="0"/>
              <a:ext cx="3004968" cy="356968"/>
            </a:xfrm>
            <a:custGeom>
              <a:avLst/>
              <a:gdLst>
                <a:gd name="connsiteX0" fmla="*/ 0 w 5258696"/>
                <a:gd name="connsiteY0" fmla="*/ 0 h 855233"/>
                <a:gd name="connsiteX1" fmla="*/ 5258696 w 5258696"/>
                <a:gd name="connsiteY1" fmla="*/ 0 h 855233"/>
                <a:gd name="connsiteX2" fmla="*/ 5258696 w 5258696"/>
                <a:gd name="connsiteY2" fmla="*/ 855233 h 855233"/>
                <a:gd name="connsiteX3" fmla="*/ 0 w 5258696"/>
                <a:gd name="connsiteY3" fmla="*/ 855233 h 855233"/>
                <a:gd name="connsiteX4" fmla="*/ 0 w 5258696"/>
                <a:gd name="connsiteY4" fmla="*/ 0 h 855233"/>
                <a:gd name="connsiteX0" fmla="*/ 0 w 5258696"/>
                <a:gd name="connsiteY0" fmla="*/ 0 h 855233"/>
                <a:gd name="connsiteX1" fmla="*/ 5258696 w 5258696"/>
                <a:gd name="connsiteY1" fmla="*/ 0 h 855233"/>
                <a:gd name="connsiteX2" fmla="*/ 5258696 w 5258696"/>
                <a:gd name="connsiteY2" fmla="*/ 855233 h 855233"/>
                <a:gd name="connsiteX3" fmla="*/ 0 w 5258696"/>
                <a:gd name="connsiteY3" fmla="*/ 855233 h 855233"/>
                <a:gd name="connsiteX4" fmla="*/ 0 w 5258696"/>
                <a:gd name="connsiteY4" fmla="*/ 0 h 855233"/>
                <a:gd name="connsiteX0" fmla="*/ 5379 w 5264075"/>
                <a:gd name="connsiteY0" fmla="*/ 78714 h 933947"/>
                <a:gd name="connsiteX1" fmla="*/ 5264075 w 5264075"/>
                <a:gd name="connsiteY1" fmla="*/ 78714 h 933947"/>
                <a:gd name="connsiteX2" fmla="*/ 5264075 w 5264075"/>
                <a:gd name="connsiteY2" fmla="*/ 933947 h 933947"/>
                <a:gd name="connsiteX3" fmla="*/ 0 w 5264075"/>
                <a:gd name="connsiteY3" fmla="*/ 94850 h 933947"/>
                <a:gd name="connsiteX4" fmla="*/ 5379 w 5264075"/>
                <a:gd name="connsiteY4" fmla="*/ 78714 h 933947"/>
                <a:gd name="connsiteX0" fmla="*/ 5379 w 5264075"/>
                <a:gd name="connsiteY0" fmla="*/ 0 h 855233"/>
                <a:gd name="connsiteX1" fmla="*/ 5264075 w 5264075"/>
                <a:gd name="connsiteY1" fmla="*/ 0 h 855233"/>
                <a:gd name="connsiteX2" fmla="*/ 5264075 w 5264075"/>
                <a:gd name="connsiteY2" fmla="*/ 855233 h 855233"/>
                <a:gd name="connsiteX3" fmla="*/ 0 w 5264075"/>
                <a:gd name="connsiteY3" fmla="*/ 16136 h 855233"/>
                <a:gd name="connsiteX4" fmla="*/ 5379 w 5264075"/>
                <a:gd name="connsiteY4" fmla="*/ 0 h 855233"/>
                <a:gd name="connsiteX0" fmla="*/ 5379 w 5264075"/>
                <a:gd name="connsiteY0" fmla="*/ 0 h 855233"/>
                <a:gd name="connsiteX1" fmla="*/ 5264075 w 5264075"/>
                <a:gd name="connsiteY1" fmla="*/ 0 h 855233"/>
                <a:gd name="connsiteX2" fmla="*/ 5264075 w 5264075"/>
                <a:gd name="connsiteY2" fmla="*/ 855233 h 855233"/>
                <a:gd name="connsiteX3" fmla="*/ 0 w 5264075"/>
                <a:gd name="connsiteY3" fmla="*/ 16136 h 855233"/>
                <a:gd name="connsiteX4" fmla="*/ 5379 w 5264075"/>
                <a:gd name="connsiteY4" fmla="*/ 0 h 85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4075" h="855233">
                  <a:moveTo>
                    <a:pt x="5379" y="0"/>
                  </a:moveTo>
                  <a:lnTo>
                    <a:pt x="5264075" y="0"/>
                  </a:lnTo>
                  <a:lnTo>
                    <a:pt x="5264075" y="855233"/>
                  </a:lnTo>
                  <a:cubicBezTo>
                    <a:pt x="3285265" y="-494851"/>
                    <a:pt x="2425252" y="882127"/>
                    <a:pt x="0" y="16136"/>
                  </a:cubicBezTo>
                  <a:lnTo>
                    <a:pt x="5379" y="0"/>
                  </a:lnTo>
                  <a:close/>
                </a:path>
              </a:pathLst>
            </a:custGeom>
            <a:solidFill>
              <a:srgbClr val="2C6F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8004587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19BEB23-EB50-1B0F-9B3D-2A6E3C7340B3}"/>
              </a:ext>
            </a:extLst>
          </p:cNvPr>
          <p:cNvGrpSpPr/>
          <p:nvPr userDrawn="1"/>
        </p:nvGrpSpPr>
        <p:grpSpPr>
          <a:xfrm>
            <a:off x="8321041" y="0"/>
            <a:ext cx="3870960" cy="871369"/>
            <a:chOff x="9187031" y="0"/>
            <a:chExt cx="3004969" cy="726141"/>
          </a:xfrm>
        </p:grpSpPr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4508AB6E-9FA8-3880-B0C5-113032DCDB4F}"/>
                </a:ext>
              </a:extLst>
            </p:cNvPr>
            <p:cNvSpPr/>
            <p:nvPr userDrawn="1"/>
          </p:nvSpPr>
          <p:spPr>
            <a:xfrm>
              <a:off x="9187031" y="0"/>
              <a:ext cx="3004968" cy="726141"/>
            </a:xfrm>
            <a:custGeom>
              <a:avLst/>
              <a:gdLst>
                <a:gd name="connsiteX0" fmla="*/ 0 w 5258696"/>
                <a:gd name="connsiteY0" fmla="*/ 0 h 855233"/>
                <a:gd name="connsiteX1" fmla="*/ 5258696 w 5258696"/>
                <a:gd name="connsiteY1" fmla="*/ 0 h 855233"/>
                <a:gd name="connsiteX2" fmla="*/ 5258696 w 5258696"/>
                <a:gd name="connsiteY2" fmla="*/ 855233 h 855233"/>
                <a:gd name="connsiteX3" fmla="*/ 0 w 5258696"/>
                <a:gd name="connsiteY3" fmla="*/ 855233 h 855233"/>
                <a:gd name="connsiteX4" fmla="*/ 0 w 5258696"/>
                <a:gd name="connsiteY4" fmla="*/ 0 h 855233"/>
                <a:gd name="connsiteX0" fmla="*/ 0 w 5258696"/>
                <a:gd name="connsiteY0" fmla="*/ 0 h 855233"/>
                <a:gd name="connsiteX1" fmla="*/ 5258696 w 5258696"/>
                <a:gd name="connsiteY1" fmla="*/ 0 h 855233"/>
                <a:gd name="connsiteX2" fmla="*/ 5258696 w 5258696"/>
                <a:gd name="connsiteY2" fmla="*/ 855233 h 855233"/>
                <a:gd name="connsiteX3" fmla="*/ 0 w 5258696"/>
                <a:gd name="connsiteY3" fmla="*/ 855233 h 855233"/>
                <a:gd name="connsiteX4" fmla="*/ 0 w 5258696"/>
                <a:gd name="connsiteY4" fmla="*/ 0 h 855233"/>
                <a:gd name="connsiteX0" fmla="*/ 5379 w 5264075"/>
                <a:gd name="connsiteY0" fmla="*/ 78714 h 933947"/>
                <a:gd name="connsiteX1" fmla="*/ 5264075 w 5264075"/>
                <a:gd name="connsiteY1" fmla="*/ 78714 h 933947"/>
                <a:gd name="connsiteX2" fmla="*/ 5264075 w 5264075"/>
                <a:gd name="connsiteY2" fmla="*/ 933947 h 933947"/>
                <a:gd name="connsiteX3" fmla="*/ 0 w 5264075"/>
                <a:gd name="connsiteY3" fmla="*/ 94850 h 933947"/>
                <a:gd name="connsiteX4" fmla="*/ 5379 w 5264075"/>
                <a:gd name="connsiteY4" fmla="*/ 78714 h 933947"/>
                <a:gd name="connsiteX0" fmla="*/ 5379 w 5264075"/>
                <a:gd name="connsiteY0" fmla="*/ 0 h 855233"/>
                <a:gd name="connsiteX1" fmla="*/ 5264075 w 5264075"/>
                <a:gd name="connsiteY1" fmla="*/ 0 h 855233"/>
                <a:gd name="connsiteX2" fmla="*/ 5264075 w 5264075"/>
                <a:gd name="connsiteY2" fmla="*/ 855233 h 855233"/>
                <a:gd name="connsiteX3" fmla="*/ 0 w 5264075"/>
                <a:gd name="connsiteY3" fmla="*/ 16136 h 855233"/>
                <a:gd name="connsiteX4" fmla="*/ 5379 w 5264075"/>
                <a:gd name="connsiteY4" fmla="*/ 0 h 855233"/>
                <a:gd name="connsiteX0" fmla="*/ 5379 w 5264075"/>
                <a:gd name="connsiteY0" fmla="*/ 0 h 855233"/>
                <a:gd name="connsiteX1" fmla="*/ 5264075 w 5264075"/>
                <a:gd name="connsiteY1" fmla="*/ 0 h 855233"/>
                <a:gd name="connsiteX2" fmla="*/ 5264075 w 5264075"/>
                <a:gd name="connsiteY2" fmla="*/ 855233 h 855233"/>
                <a:gd name="connsiteX3" fmla="*/ 0 w 5264075"/>
                <a:gd name="connsiteY3" fmla="*/ 16136 h 855233"/>
                <a:gd name="connsiteX4" fmla="*/ 5379 w 5264075"/>
                <a:gd name="connsiteY4" fmla="*/ 0 h 855233"/>
                <a:gd name="connsiteX0" fmla="*/ 5379 w 5264075"/>
                <a:gd name="connsiteY0" fmla="*/ 0 h 1027356"/>
                <a:gd name="connsiteX1" fmla="*/ 5264075 w 5264075"/>
                <a:gd name="connsiteY1" fmla="*/ 0 h 1027356"/>
                <a:gd name="connsiteX2" fmla="*/ 5258696 w 5264075"/>
                <a:gd name="connsiteY2" fmla="*/ 1027356 h 1027356"/>
                <a:gd name="connsiteX3" fmla="*/ 0 w 5264075"/>
                <a:gd name="connsiteY3" fmla="*/ 16136 h 1027356"/>
                <a:gd name="connsiteX4" fmla="*/ 5379 w 5264075"/>
                <a:gd name="connsiteY4" fmla="*/ 0 h 102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4075" h="1027356">
                  <a:moveTo>
                    <a:pt x="5379" y="0"/>
                  </a:moveTo>
                  <a:lnTo>
                    <a:pt x="5264075" y="0"/>
                  </a:lnTo>
                  <a:lnTo>
                    <a:pt x="5258696" y="1027356"/>
                  </a:lnTo>
                  <a:cubicBezTo>
                    <a:pt x="3279886" y="-322728"/>
                    <a:pt x="2425252" y="882127"/>
                    <a:pt x="0" y="16136"/>
                  </a:cubicBezTo>
                  <a:lnTo>
                    <a:pt x="5379" y="0"/>
                  </a:lnTo>
                  <a:close/>
                </a:path>
              </a:pathLst>
            </a:custGeom>
            <a:solidFill>
              <a:srgbClr val="8EEE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2A699E96-E07B-6883-F3F3-8C40F54F55B7}"/>
                </a:ext>
              </a:extLst>
            </p:cNvPr>
            <p:cNvSpPr/>
            <p:nvPr userDrawn="1"/>
          </p:nvSpPr>
          <p:spPr>
            <a:xfrm>
              <a:off x="9187032" y="0"/>
              <a:ext cx="3004968" cy="554775"/>
            </a:xfrm>
            <a:custGeom>
              <a:avLst/>
              <a:gdLst>
                <a:gd name="connsiteX0" fmla="*/ 0 w 5258696"/>
                <a:gd name="connsiteY0" fmla="*/ 0 h 855233"/>
                <a:gd name="connsiteX1" fmla="*/ 5258696 w 5258696"/>
                <a:gd name="connsiteY1" fmla="*/ 0 h 855233"/>
                <a:gd name="connsiteX2" fmla="*/ 5258696 w 5258696"/>
                <a:gd name="connsiteY2" fmla="*/ 855233 h 855233"/>
                <a:gd name="connsiteX3" fmla="*/ 0 w 5258696"/>
                <a:gd name="connsiteY3" fmla="*/ 855233 h 855233"/>
                <a:gd name="connsiteX4" fmla="*/ 0 w 5258696"/>
                <a:gd name="connsiteY4" fmla="*/ 0 h 855233"/>
                <a:gd name="connsiteX0" fmla="*/ 0 w 5258696"/>
                <a:gd name="connsiteY0" fmla="*/ 0 h 855233"/>
                <a:gd name="connsiteX1" fmla="*/ 5258696 w 5258696"/>
                <a:gd name="connsiteY1" fmla="*/ 0 h 855233"/>
                <a:gd name="connsiteX2" fmla="*/ 5258696 w 5258696"/>
                <a:gd name="connsiteY2" fmla="*/ 855233 h 855233"/>
                <a:gd name="connsiteX3" fmla="*/ 0 w 5258696"/>
                <a:gd name="connsiteY3" fmla="*/ 855233 h 855233"/>
                <a:gd name="connsiteX4" fmla="*/ 0 w 5258696"/>
                <a:gd name="connsiteY4" fmla="*/ 0 h 855233"/>
                <a:gd name="connsiteX0" fmla="*/ 5379 w 5264075"/>
                <a:gd name="connsiteY0" fmla="*/ 78714 h 933947"/>
                <a:gd name="connsiteX1" fmla="*/ 5264075 w 5264075"/>
                <a:gd name="connsiteY1" fmla="*/ 78714 h 933947"/>
                <a:gd name="connsiteX2" fmla="*/ 5264075 w 5264075"/>
                <a:gd name="connsiteY2" fmla="*/ 933947 h 933947"/>
                <a:gd name="connsiteX3" fmla="*/ 0 w 5264075"/>
                <a:gd name="connsiteY3" fmla="*/ 94850 h 933947"/>
                <a:gd name="connsiteX4" fmla="*/ 5379 w 5264075"/>
                <a:gd name="connsiteY4" fmla="*/ 78714 h 933947"/>
                <a:gd name="connsiteX0" fmla="*/ 5379 w 5264075"/>
                <a:gd name="connsiteY0" fmla="*/ 0 h 855233"/>
                <a:gd name="connsiteX1" fmla="*/ 5264075 w 5264075"/>
                <a:gd name="connsiteY1" fmla="*/ 0 h 855233"/>
                <a:gd name="connsiteX2" fmla="*/ 5264075 w 5264075"/>
                <a:gd name="connsiteY2" fmla="*/ 855233 h 855233"/>
                <a:gd name="connsiteX3" fmla="*/ 0 w 5264075"/>
                <a:gd name="connsiteY3" fmla="*/ 16136 h 855233"/>
                <a:gd name="connsiteX4" fmla="*/ 5379 w 5264075"/>
                <a:gd name="connsiteY4" fmla="*/ 0 h 855233"/>
                <a:gd name="connsiteX0" fmla="*/ 5379 w 5264075"/>
                <a:gd name="connsiteY0" fmla="*/ 0 h 855233"/>
                <a:gd name="connsiteX1" fmla="*/ 5264075 w 5264075"/>
                <a:gd name="connsiteY1" fmla="*/ 0 h 855233"/>
                <a:gd name="connsiteX2" fmla="*/ 5264075 w 5264075"/>
                <a:gd name="connsiteY2" fmla="*/ 855233 h 855233"/>
                <a:gd name="connsiteX3" fmla="*/ 0 w 5264075"/>
                <a:gd name="connsiteY3" fmla="*/ 16136 h 855233"/>
                <a:gd name="connsiteX4" fmla="*/ 5379 w 5264075"/>
                <a:gd name="connsiteY4" fmla="*/ 0 h 855233"/>
                <a:gd name="connsiteX0" fmla="*/ 5379 w 5264075"/>
                <a:gd name="connsiteY0" fmla="*/ 0 h 1027356"/>
                <a:gd name="connsiteX1" fmla="*/ 5264075 w 5264075"/>
                <a:gd name="connsiteY1" fmla="*/ 0 h 1027356"/>
                <a:gd name="connsiteX2" fmla="*/ 5258696 w 5264075"/>
                <a:gd name="connsiteY2" fmla="*/ 1027356 h 1027356"/>
                <a:gd name="connsiteX3" fmla="*/ 0 w 5264075"/>
                <a:gd name="connsiteY3" fmla="*/ 16136 h 1027356"/>
                <a:gd name="connsiteX4" fmla="*/ 5379 w 5264075"/>
                <a:gd name="connsiteY4" fmla="*/ 0 h 102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4075" h="1027356">
                  <a:moveTo>
                    <a:pt x="5379" y="0"/>
                  </a:moveTo>
                  <a:lnTo>
                    <a:pt x="5264075" y="0"/>
                  </a:lnTo>
                  <a:lnTo>
                    <a:pt x="5258696" y="1027356"/>
                  </a:lnTo>
                  <a:cubicBezTo>
                    <a:pt x="3279886" y="-322728"/>
                    <a:pt x="2425252" y="882127"/>
                    <a:pt x="0" y="16136"/>
                  </a:cubicBezTo>
                  <a:lnTo>
                    <a:pt x="5379" y="0"/>
                  </a:lnTo>
                  <a:close/>
                </a:path>
              </a:pathLst>
            </a:custGeom>
            <a:solidFill>
              <a:srgbClr val="3FB9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54B78972-6140-2813-A54E-BCD728B6E777}"/>
                </a:ext>
              </a:extLst>
            </p:cNvPr>
            <p:cNvSpPr/>
            <p:nvPr userDrawn="1"/>
          </p:nvSpPr>
          <p:spPr>
            <a:xfrm>
              <a:off x="9187032" y="0"/>
              <a:ext cx="3004968" cy="356968"/>
            </a:xfrm>
            <a:custGeom>
              <a:avLst/>
              <a:gdLst>
                <a:gd name="connsiteX0" fmla="*/ 0 w 5258696"/>
                <a:gd name="connsiteY0" fmla="*/ 0 h 855233"/>
                <a:gd name="connsiteX1" fmla="*/ 5258696 w 5258696"/>
                <a:gd name="connsiteY1" fmla="*/ 0 h 855233"/>
                <a:gd name="connsiteX2" fmla="*/ 5258696 w 5258696"/>
                <a:gd name="connsiteY2" fmla="*/ 855233 h 855233"/>
                <a:gd name="connsiteX3" fmla="*/ 0 w 5258696"/>
                <a:gd name="connsiteY3" fmla="*/ 855233 h 855233"/>
                <a:gd name="connsiteX4" fmla="*/ 0 w 5258696"/>
                <a:gd name="connsiteY4" fmla="*/ 0 h 855233"/>
                <a:gd name="connsiteX0" fmla="*/ 0 w 5258696"/>
                <a:gd name="connsiteY0" fmla="*/ 0 h 855233"/>
                <a:gd name="connsiteX1" fmla="*/ 5258696 w 5258696"/>
                <a:gd name="connsiteY1" fmla="*/ 0 h 855233"/>
                <a:gd name="connsiteX2" fmla="*/ 5258696 w 5258696"/>
                <a:gd name="connsiteY2" fmla="*/ 855233 h 855233"/>
                <a:gd name="connsiteX3" fmla="*/ 0 w 5258696"/>
                <a:gd name="connsiteY3" fmla="*/ 855233 h 855233"/>
                <a:gd name="connsiteX4" fmla="*/ 0 w 5258696"/>
                <a:gd name="connsiteY4" fmla="*/ 0 h 855233"/>
                <a:gd name="connsiteX0" fmla="*/ 5379 w 5264075"/>
                <a:gd name="connsiteY0" fmla="*/ 78714 h 933947"/>
                <a:gd name="connsiteX1" fmla="*/ 5264075 w 5264075"/>
                <a:gd name="connsiteY1" fmla="*/ 78714 h 933947"/>
                <a:gd name="connsiteX2" fmla="*/ 5264075 w 5264075"/>
                <a:gd name="connsiteY2" fmla="*/ 933947 h 933947"/>
                <a:gd name="connsiteX3" fmla="*/ 0 w 5264075"/>
                <a:gd name="connsiteY3" fmla="*/ 94850 h 933947"/>
                <a:gd name="connsiteX4" fmla="*/ 5379 w 5264075"/>
                <a:gd name="connsiteY4" fmla="*/ 78714 h 933947"/>
                <a:gd name="connsiteX0" fmla="*/ 5379 w 5264075"/>
                <a:gd name="connsiteY0" fmla="*/ 0 h 855233"/>
                <a:gd name="connsiteX1" fmla="*/ 5264075 w 5264075"/>
                <a:gd name="connsiteY1" fmla="*/ 0 h 855233"/>
                <a:gd name="connsiteX2" fmla="*/ 5264075 w 5264075"/>
                <a:gd name="connsiteY2" fmla="*/ 855233 h 855233"/>
                <a:gd name="connsiteX3" fmla="*/ 0 w 5264075"/>
                <a:gd name="connsiteY3" fmla="*/ 16136 h 855233"/>
                <a:gd name="connsiteX4" fmla="*/ 5379 w 5264075"/>
                <a:gd name="connsiteY4" fmla="*/ 0 h 855233"/>
                <a:gd name="connsiteX0" fmla="*/ 5379 w 5264075"/>
                <a:gd name="connsiteY0" fmla="*/ 0 h 855233"/>
                <a:gd name="connsiteX1" fmla="*/ 5264075 w 5264075"/>
                <a:gd name="connsiteY1" fmla="*/ 0 h 855233"/>
                <a:gd name="connsiteX2" fmla="*/ 5264075 w 5264075"/>
                <a:gd name="connsiteY2" fmla="*/ 855233 h 855233"/>
                <a:gd name="connsiteX3" fmla="*/ 0 w 5264075"/>
                <a:gd name="connsiteY3" fmla="*/ 16136 h 855233"/>
                <a:gd name="connsiteX4" fmla="*/ 5379 w 5264075"/>
                <a:gd name="connsiteY4" fmla="*/ 0 h 85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4075" h="855233">
                  <a:moveTo>
                    <a:pt x="5379" y="0"/>
                  </a:moveTo>
                  <a:lnTo>
                    <a:pt x="5264075" y="0"/>
                  </a:lnTo>
                  <a:lnTo>
                    <a:pt x="5264075" y="855233"/>
                  </a:lnTo>
                  <a:cubicBezTo>
                    <a:pt x="3285265" y="-494851"/>
                    <a:pt x="2425252" y="882127"/>
                    <a:pt x="0" y="16136"/>
                  </a:cubicBezTo>
                  <a:lnTo>
                    <a:pt x="5379" y="0"/>
                  </a:lnTo>
                  <a:close/>
                </a:path>
              </a:pathLst>
            </a:custGeom>
            <a:solidFill>
              <a:srgbClr val="2C6F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94C010B-CEE4-684A-9520-D74CE720F670}"/>
              </a:ext>
            </a:extLst>
          </p:cNvPr>
          <p:cNvGrpSpPr/>
          <p:nvPr userDrawn="1"/>
        </p:nvGrpSpPr>
        <p:grpSpPr>
          <a:xfrm>
            <a:off x="78318" y="45329"/>
            <a:ext cx="2199369" cy="493015"/>
            <a:chOff x="105213" y="76852"/>
            <a:chExt cx="2478545" cy="5555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B0EF862-6EDD-352C-591A-1A3E9EAA5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47" t="23582" r="26250" b="26988"/>
            <a:stretch/>
          </p:blipFill>
          <p:spPr>
            <a:xfrm>
              <a:off x="630173" y="76852"/>
              <a:ext cx="458536" cy="55559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2B3710-115B-4B4E-D8D0-6A6CCD7BE5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2" t="38561" r="10359" b="24793"/>
            <a:stretch/>
          </p:blipFill>
          <p:spPr>
            <a:xfrm>
              <a:off x="1150766" y="141461"/>
              <a:ext cx="1432992" cy="44301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A5C28E7-4B88-EE82-DB77-9FBE657B26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13" y="111553"/>
              <a:ext cx="462903" cy="461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0403985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451DFCD-0440-6FDD-D885-18D34FC81A39}"/>
              </a:ext>
            </a:extLst>
          </p:cNvPr>
          <p:cNvGrpSpPr/>
          <p:nvPr userDrawn="1"/>
        </p:nvGrpSpPr>
        <p:grpSpPr>
          <a:xfrm>
            <a:off x="8321041" y="0"/>
            <a:ext cx="3870960" cy="871369"/>
            <a:chOff x="9187031" y="0"/>
            <a:chExt cx="3004969" cy="726141"/>
          </a:xfrm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DE076269-57DF-DF02-176E-35016178E1EB}"/>
                </a:ext>
              </a:extLst>
            </p:cNvPr>
            <p:cNvSpPr/>
            <p:nvPr userDrawn="1"/>
          </p:nvSpPr>
          <p:spPr>
            <a:xfrm>
              <a:off x="9187031" y="0"/>
              <a:ext cx="3004968" cy="726141"/>
            </a:xfrm>
            <a:custGeom>
              <a:avLst/>
              <a:gdLst>
                <a:gd name="connsiteX0" fmla="*/ 0 w 5258696"/>
                <a:gd name="connsiteY0" fmla="*/ 0 h 855233"/>
                <a:gd name="connsiteX1" fmla="*/ 5258696 w 5258696"/>
                <a:gd name="connsiteY1" fmla="*/ 0 h 855233"/>
                <a:gd name="connsiteX2" fmla="*/ 5258696 w 5258696"/>
                <a:gd name="connsiteY2" fmla="*/ 855233 h 855233"/>
                <a:gd name="connsiteX3" fmla="*/ 0 w 5258696"/>
                <a:gd name="connsiteY3" fmla="*/ 855233 h 855233"/>
                <a:gd name="connsiteX4" fmla="*/ 0 w 5258696"/>
                <a:gd name="connsiteY4" fmla="*/ 0 h 855233"/>
                <a:gd name="connsiteX0" fmla="*/ 0 w 5258696"/>
                <a:gd name="connsiteY0" fmla="*/ 0 h 855233"/>
                <a:gd name="connsiteX1" fmla="*/ 5258696 w 5258696"/>
                <a:gd name="connsiteY1" fmla="*/ 0 h 855233"/>
                <a:gd name="connsiteX2" fmla="*/ 5258696 w 5258696"/>
                <a:gd name="connsiteY2" fmla="*/ 855233 h 855233"/>
                <a:gd name="connsiteX3" fmla="*/ 0 w 5258696"/>
                <a:gd name="connsiteY3" fmla="*/ 855233 h 855233"/>
                <a:gd name="connsiteX4" fmla="*/ 0 w 5258696"/>
                <a:gd name="connsiteY4" fmla="*/ 0 h 855233"/>
                <a:gd name="connsiteX0" fmla="*/ 5379 w 5264075"/>
                <a:gd name="connsiteY0" fmla="*/ 78714 h 933947"/>
                <a:gd name="connsiteX1" fmla="*/ 5264075 w 5264075"/>
                <a:gd name="connsiteY1" fmla="*/ 78714 h 933947"/>
                <a:gd name="connsiteX2" fmla="*/ 5264075 w 5264075"/>
                <a:gd name="connsiteY2" fmla="*/ 933947 h 933947"/>
                <a:gd name="connsiteX3" fmla="*/ 0 w 5264075"/>
                <a:gd name="connsiteY3" fmla="*/ 94850 h 933947"/>
                <a:gd name="connsiteX4" fmla="*/ 5379 w 5264075"/>
                <a:gd name="connsiteY4" fmla="*/ 78714 h 933947"/>
                <a:gd name="connsiteX0" fmla="*/ 5379 w 5264075"/>
                <a:gd name="connsiteY0" fmla="*/ 0 h 855233"/>
                <a:gd name="connsiteX1" fmla="*/ 5264075 w 5264075"/>
                <a:gd name="connsiteY1" fmla="*/ 0 h 855233"/>
                <a:gd name="connsiteX2" fmla="*/ 5264075 w 5264075"/>
                <a:gd name="connsiteY2" fmla="*/ 855233 h 855233"/>
                <a:gd name="connsiteX3" fmla="*/ 0 w 5264075"/>
                <a:gd name="connsiteY3" fmla="*/ 16136 h 855233"/>
                <a:gd name="connsiteX4" fmla="*/ 5379 w 5264075"/>
                <a:gd name="connsiteY4" fmla="*/ 0 h 855233"/>
                <a:gd name="connsiteX0" fmla="*/ 5379 w 5264075"/>
                <a:gd name="connsiteY0" fmla="*/ 0 h 855233"/>
                <a:gd name="connsiteX1" fmla="*/ 5264075 w 5264075"/>
                <a:gd name="connsiteY1" fmla="*/ 0 h 855233"/>
                <a:gd name="connsiteX2" fmla="*/ 5264075 w 5264075"/>
                <a:gd name="connsiteY2" fmla="*/ 855233 h 855233"/>
                <a:gd name="connsiteX3" fmla="*/ 0 w 5264075"/>
                <a:gd name="connsiteY3" fmla="*/ 16136 h 855233"/>
                <a:gd name="connsiteX4" fmla="*/ 5379 w 5264075"/>
                <a:gd name="connsiteY4" fmla="*/ 0 h 855233"/>
                <a:gd name="connsiteX0" fmla="*/ 5379 w 5264075"/>
                <a:gd name="connsiteY0" fmla="*/ 0 h 1027356"/>
                <a:gd name="connsiteX1" fmla="*/ 5264075 w 5264075"/>
                <a:gd name="connsiteY1" fmla="*/ 0 h 1027356"/>
                <a:gd name="connsiteX2" fmla="*/ 5258696 w 5264075"/>
                <a:gd name="connsiteY2" fmla="*/ 1027356 h 1027356"/>
                <a:gd name="connsiteX3" fmla="*/ 0 w 5264075"/>
                <a:gd name="connsiteY3" fmla="*/ 16136 h 1027356"/>
                <a:gd name="connsiteX4" fmla="*/ 5379 w 5264075"/>
                <a:gd name="connsiteY4" fmla="*/ 0 h 102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4075" h="1027356">
                  <a:moveTo>
                    <a:pt x="5379" y="0"/>
                  </a:moveTo>
                  <a:lnTo>
                    <a:pt x="5264075" y="0"/>
                  </a:lnTo>
                  <a:lnTo>
                    <a:pt x="5258696" y="1027356"/>
                  </a:lnTo>
                  <a:cubicBezTo>
                    <a:pt x="3279886" y="-322728"/>
                    <a:pt x="2425252" y="882127"/>
                    <a:pt x="0" y="16136"/>
                  </a:cubicBezTo>
                  <a:lnTo>
                    <a:pt x="5379" y="0"/>
                  </a:lnTo>
                  <a:close/>
                </a:path>
              </a:pathLst>
            </a:custGeom>
            <a:solidFill>
              <a:srgbClr val="8EEEE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42F5B1AC-C347-BD0C-9651-23BE3223695B}"/>
                </a:ext>
              </a:extLst>
            </p:cNvPr>
            <p:cNvSpPr/>
            <p:nvPr userDrawn="1"/>
          </p:nvSpPr>
          <p:spPr>
            <a:xfrm>
              <a:off x="9187032" y="0"/>
              <a:ext cx="3004968" cy="554775"/>
            </a:xfrm>
            <a:custGeom>
              <a:avLst/>
              <a:gdLst>
                <a:gd name="connsiteX0" fmla="*/ 0 w 5258696"/>
                <a:gd name="connsiteY0" fmla="*/ 0 h 855233"/>
                <a:gd name="connsiteX1" fmla="*/ 5258696 w 5258696"/>
                <a:gd name="connsiteY1" fmla="*/ 0 h 855233"/>
                <a:gd name="connsiteX2" fmla="*/ 5258696 w 5258696"/>
                <a:gd name="connsiteY2" fmla="*/ 855233 h 855233"/>
                <a:gd name="connsiteX3" fmla="*/ 0 w 5258696"/>
                <a:gd name="connsiteY3" fmla="*/ 855233 h 855233"/>
                <a:gd name="connsiteX4" fmla="*/ 0 w 5258696"/>
                <a:gd name="connsiteY4" fmla="*/ 0 h 855233"/>
                <a:gd name="connsiteX0" fmla="*/ 0 w 5258696"/>
                <a:gd name="connsiteY0" fmla="*/ 0 h 855233"/>
                <a:gd name="connsiteX1" fmla="*/ 5258696 w 5258696"/>
                <a:gd name="connsiteY1" fmla="*/ 0 h 855233"/>
                <a:gd name="connsiteX2" fmla="*/ 5258696 w 5258696"/>
                <a:gd name="connsiteY2" fmla="*/ 855233 h 855233"/>
                <a:gd name="connsiteX3" fmla="*/ 0 w 5258696"/>
                <a:gd name="connsiteY3" fmla="*/ 855233 h 855233"/>
                <a:gd name="connsiteX4" fmla="*/ 0 w 5258696"/>
                <a:gd name="connsiteY4" fmla="*/ 0 h 855233"/>
                <a:gd name="connsiteX0" fmla="*/ 5379 w 5264075"/>
                <a:gd name="connsiteY0" fmla="*/ 78714 h 933947"/>
                <a:gd name="connsiteX1" fmla="*/ 5264075 w 5264075"/>
                <a:gd name="connsiteY1" fmla="*/ 78714 h 933947"/>
                <a:gd name="connsiteX2" fmla="*/ 5264075 w 5264075"/>
                <a:gd name="connsiteY2" fmla="*/ 933947 h 933947"/>
                <a:gd name="connsiteX3" fmla="*/ 0 w 5264075"/>
                <a:gd name="connsiteY3" fmla="*/ 94850 h 933947"/>
                <a:gd name="connsiteX4" fmla="*/ 5379 w 5264075"/>
                <a:gd name="connsiteY4" fmla="*/ 78714 h 933947"/>
                <a:gd name="connsiteX0" fmla="*/ 5379 w 5264075"/>
                <a:gd name="connsiteY0" fmla="*/ 0 h 855233"/>
                <a:gd name="connsiteX1" fmla="*/ 5264075 w 5264075"/>
                <a:gd name="connsiteY1" fmla="*/ 0 h 855233"/>
                <a:gd name="connsiteX2" fmla="*/ 5264075 w 5264075"/>
                <a:gd name="connsiteY2" fmla="*/ 855233 h 855233"/>
                <a:gd name="connsiteX3" fmla="*/ 0 w 5264075"/>
                <a:gd name="connsiteY3" fmla="*/ 16136 h 855233"/>
                <a:gd name="connsiteX4" fmla="*/ 5379 w 5264075"/>
                <a:gd name="connsiteY4" fmla="*/ 0 h 855233"/>
                <a:gd name="connsiteX0" fmla="*/ 5379 w 5264075"/>
                <a:gd name="connsiteY0" fmla="*/ 0 h 855233"/>
                <a:gd name="connsiteX1" fmla="*/ 5264075 w 5264075"/>
                <a:gd name="connsiteY1" fmla="*/ 0 h 855233"/>
                <a:gd name="connsiteX2" fmla="*/ 5264075 w 5264075"/>
                <a:gd name="connsiteY2" fmla="*/ 855233 h 855233"/>
                <a:gd name="connsiteX3" fmla="*/ 0 w 5264075"/>
                <a:gd name="connsiteY3" fmla="*/ 16136 h 855233"/>
                <a:gd name="connsiteX4" fmla="*/ 5379 w 5264075"/>
                <a:gd name="connsiteY4" fmla="*/ 0 h 855233"/>
                <a:gd name="connsiteX0" fmla="*/ 5379 w 5264075"/>
                <a:gd name="connsiteY0" fmla="*/ 0 h 1027356"/>
                <a:gd name="connsiteX1" fmla="*/ 5264075 w 5264075"/>
                <a:gd name="connsiteY1" fmla="*/ 0 h 1027356"/>
                <a:gd name="connsiteX2" fmla="*/ 5258696 w 5264075"/>
                <a:gd name="connsiteY2" fmla="*/ 1027356 h 1027356"/>
                <a:gd name="connsiteX3" fmla="*/ 0 w 5264075"/>
                <a:gd name="connsiteY3" fmla="*/ 16136 h 1027356"/>
                <a:gd name="connsiteX4" fmla="*/ 5379 w 5264075"/>
                <a:gd name="connsiteY4" fmla="*/ 0 h 102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4075" h="1027356">
                  <a:moveTo>
                    <a:pt x="5379" y="0"/>
                  </a:moveTo>
                  <a:lnTo>
                    <a:pt x="5264075" y="0"/>
                  </a:lnTo>
                  <a:lnTo>
                    <a:pt x="5258696" y="1027356"/>
                  </a:lnTo>
                  <a:cubicBezTo>
                    <a:pt x="3279886" y="-322728"/>
                    <a:pt x="2425252" y="882127"/>
                    <a:pt x="0" y="16136"/>
                  </a:cubicBezTo>
                  <a:lnTo>
                    <a:pt x="5379" y="0"/>
                  </a:lnTo>
                  <a:close/>
                </a:path>
              </a:pathLst>
            </a:custGeom>
            <a:solidFill>
              <a:srgbClr val="3FB9D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830E3CB0-1E6B-1D97-F3AD-5ED8A59EFE05}"/>
                </a:ext>
              </a:extLst>
            </p:cNvPr>
            <p:cNvSpPr/>
            <p:nvPr userDrawn="1"/>
          </p:nvSpPr>
          <p:spPr>
            <a:xfrm>
              <a:off x="9187032" y="0"/>
              <a:ext cx="3004968" cy="356968"/>
            </a:xfrm>
            <a:custGeom>
              <a:avLst/>
              <a:gdLst>
                <a:gd name="connsiteX0" fmla="*/ 0 w 5258696"/>
                <a:gd name="connsiteY0" fmla="*/ 0 h 855233"/>
                <a:gd name="connsiteX1" fmla="*/ 5258696 w 5258696"/>
                <a:gd name="connsiteY1" fmla="*/ 0 h 855233"/>
                <a:gd name="connsiteX2" fmla="*/ 5258696 w 5258696"/>
                <a:gd name="connsiteY2" fmla="*/ 855233 h 855233"/>
                <a:gd name="connsiteX3" fmla="*/ 0 w 5258696"/>
                <a:gd name="connsiteY3" fmla="*/ 855233 h 855233"/>
                <a:gd name="connsiteX4" fmla="*/ 0 w 5258696"/>
                <a:gd name="connsiteY4" fmla="*/ 0 h 855233"/>
                <a:gd name="connsiteX0" fmla="*/ 0 w 5258696"/>
                <a:gd name="connsiteY0" fmla="*/ 0 h 855233"/>
                <a:gd name="connsiteX1" fmla="*/ 5258696 w 5258696"/>
                <a:gd name="connsiteY1" fmla="*/ 0 h 855233"/>
                <a:gd name="connsiteX2" fmla="*/ 5258696 w 5258696"/>
                <a:gd name="connsiteY2" fmla="*/ 855233 h 855233"/>
                <a:gd name="connsiteX3" fmla="*/ 0 w 5258696"/>
                <a:gd name="connsiteY3" fmla="*/ 855233 h 855233"/>
                <a:gd name="connsiteX4" fmla="*/ 0 w 5258696"/>
                <a:gd name="connsiteY4" fmla="*/ 0 h 855233"/>
                <a:gd name="connsiteX0" fmla="*/ 5379 w 5264075"/>
                <a:gd name="connsiteY0" fmla="*/ 78714 h 933947"/>
                <a:gd name="connsiteX1" fmla="*/ 5264075 w 5264075"/>
                <a:gd name="connsiteY1" fmla="*/ 78714 h 933947"/>
                <a:gd name="connsiteX2" fmla="*/ 5264075 w 5264075"/>
                <a:gd name="connsiteY2" fmla="*/ 933947 h 933947"/>
                <a:gd name="connsiteX3" fmla="*/ 0 w 5264075"/>
                <a:gd name="connsiteY3" fmla="*/ 94850 h 933947"/>
                <a:gd name="connsiteX4" fmla="*/ 5379 w 5264075"/>
                <a:gd name="connsiteY4" fmla="*/ 78714 h 933947"/>
                <a:gd name="connsiteX0" fmla="*/ 5379 w 5264075"/>
                <a:gd name="connsiteY0" fmla="*/ 0 h 855233"/>
                <a:gd name="connsiteX1" fmla="*/ 5264075 w 5264075"/>
                <a:gd name="connsiteY1" fmla="*/ 0 h 855233"/>
                <a:gd name="connsiteX2" fmla="*/ 5264075 w 5264075"/>
                <a:gd name="connsiteY2" fmla="*/ 855233 h 855233"/>
                <a:gd name="connsiteX3" fmla="*/ 0 w 5264075"/>
                <a:gd name="connsiteY3" fmla="*/ 16136 h 855233"/>
                <a:gd name="connsiteX4" fmla="*/ 5379 w 5264075"/>
                <a:gd name="connsiteY4" fmla="*/ 0 h 855233"/>
                <a:gd name="connsiteX0" fmla="*/ 5379 w 5264075"/>
                <a:gd name="connsiteY0" fmla="*/ 0 h 855233"/>
                <a:gd name="connsiteX1" fmla="*/ 5264075 w 5264075"/>
                <a:gd name="connsiteY1" fmla="*/ 0 h 855233"/>
                <a:gd name="connsiteX2" fmla="*/ 5264075 w 5264075"/>
                <a:gd name="connsiteY2" fmla="*/ 855233 h 855233"/>
                <a:gd name="connsiteX3" fmla="*/ 0 w 5264075"/>
                <a:gd name="connsiteY3" fmla="*/ 16136 h 855233"/>
                <a:gd name="connsiteX4" fmla="*/ 5379 w 5264075"/>
                <a:gd name="connsiteY4" fmla="*/ 0 h 855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64075" h="855233">
                  <a:moveTo>
                    <a:pt x="5379" y="0"/>
                  </a:moveTo>
                  <a:lnTo>
                    <a:pt x="5264075" y="0"/>
                  </a:lnTo>
                  <a:lnTo>
                    <a:pt x="5264075" y="855233"/>
                  </a:lnTo>
                  <a:cubicBezTo>
                    <a:pt x="3285265" y="-494851"/>
                    <a:pt x="2425252" y="882127"/>
                    <a:pt x="0" y="16136"/>
                  </a:cubicBezTo>
                  <a:lnTo>
                    <a:pt x="5379" y="0"/>
                  </a:lnTo>
                  <a:close/>
                </a:path>
              </a:pathLst>
            </a:custGeom>
            <a:solidFill>
              <a:srgbClr val="2C6F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2B8F8B-C17B-ADF6-8671-4A2D498A35E0}"/>
              </a:ext>
            </a:extLst>
          </p:cNvPr>
          <p:cNvGrpSpPr/>
          <p:nvPr userDrawn="1"/>
        </p:nvGrpSpPr>
        <p:grpSpPr>
          <a:xfrm>
            <a:off x="78318" y="45329"/>
            <a:ext cx="2199369" cy="493015"/>
            <a:chOff x="105213" y="76852"/>
            <a:chExt cx="2478545" cy="5555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4F11502-4693-2CDD-0D87-CD1CAD8392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47" t="23582" r="26250" b="26988"/>
            <a:stretch/>
          </p:blipFill>
          <p:spPr>
            <a:xfrm>
              <a:off x="630173" y="76852"/>
              <a:ext cx="458536" cy="55559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CA8B4AC-DC25-5112-4B15-F0D247CEF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62" t="38561" r="10359" b="24793"/>
            <a:stretch/>
          </p:blipFill>
          <p:spPr>
            <a:xfrm>
              <a:off x="1150766" y="141461"/>
              <a:ext cx="1432992" cy="44301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1D8CD2-1AC8-CF4E-4C75-0A20957A7C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13" y="111553"/>
              <a:ext cx="462903" cy="461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6869978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499869F-1A02-AC53-A40C-6A7070667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385" r="-102"/>
          <a:stretch/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6E6EEE-F8FD-2FB5-9659-071559ECBD7F}"/>
              </a:ext>
            </a:extLst>
          </p:cNvPr>
          <p:cNvSpPr txBox="1"/>
          <p:nvPr userDrawn="1"/>
        </p:nvSpPr>
        <p:spPr>
          <a:xfrm>
            <a:off x="575763" y="6341444"/>
            <a:ext cx="1933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#JadiJagoanDigital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10C5D7-99F9-B489-9B59-EC8D21C8B970}"/>
              </a:ext>
            </a:extLst>
          </p:cNvPr>
          <p:cNvGrpSpPr/>
          <p:nvPr userDrawn="1"/>
        </p:nvGrpSpPr>
        <p:grpSpPr>
          <a:xfrm>
            <a:off x="2986274" y="6341444"/>
            <a:ext cx="3350768" cy="307777"/>
            <a:chOff x="2319511" y="7073389"/>
            <a:chExt cx="3350768" cy="30777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630FF9B-2C7F-17BF-C3AC-27467E33EE60}"/>
                </a:ext>
              </a:extLst>
            </p:cNvPr>
            <p:cNvGrpSpPr/>
            <p:nvPr/>
          </p:nvGrpSpPr>
          <p:grpSpPr>
            <a:xfrm>
              <a:off x="2319511" y="7121442"/>
              <a:ext cx="858188" cy="211667"/>
              <a:chOff x="2319511" y="7121442"/>
              <a:chExt cx="858188" cy="211667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0D3B8A6-9FCF-E7CF-2863-1327495E13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9511" y="7121442"/>
                <a:ext cx="305794" cy="211667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C48D2F4-B175-E23D-1AA4-EC61C42EFD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0494" y="7121442"/>
                <a:ext cx="211667" cy="211667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C379C75-44CD-95D8-0A1C-864FCCBDF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6032" y="7121442"/>
                <a:ext cx="211667" cy="211667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FBD10E1-C44A-434E-6AA8-765C3A1DE736}"/>
                </a:ext>
              </a:extLst>
            </p:cNvPr>
            <p:cNvSpPr txBox="1"/>
            <p:nvPr/>
          </p:nvSpPr>
          <p:spPr>
            <a:xfrm>
              <a:off x="3164465" y="7073389"/>
              <a:ext cx="25058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Digital Talent Scholarship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C7A609-F908-7B82-1831-D47371EF3218}"/>
              </a:ext>
            </a:extLst>
          </p:cNvPr>
          <p:cNvGrpSpPr/>
          <p:nvPr userDrawn="1"/>
        </p:nvGrpSpPr>
        <p:grpSpPr>
          <a:xfrm>
            <a:off x="6943545" y="6336981"/>
            <a:ext cx="2320975" cy="307777"/>
            <a:chOff x="5615290" y="7090963"/>
            <a:chExt cx="2320975" cy="30777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FC35D9D-9DFD-0884-D904-8F02E9F3E248}"/>
                </a:ext>
              </a:extLst>
            </p:cNvPr>
            <p:cNvGrpSpPr/>
            <p:nvPr/>
          </p:nvGrpSpPr>
          <p:grpSpPr>
            <a:xfrm>
              <a:off x="5615290" y="7116223"/>
              <a:ext cx="497884" cy="234464"/>
              <a:chOff x="5615290" y="7116223"/>
              <a:chExt cx="497884" cy="234464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902E3DC-5F2E-01A2-6503-E8FBABE96F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5290" y="7116223"/>
                <a:ext cx="234464" cy="234464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53EDB1A-00EA-A22A-FD4C-588DEC0079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1507" y="7139016"/>
                <a:ext cx="211667" cy="211667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11F1D5-4C7B-5A86-8C33-5CDC44AC5293}"/>
                </a:ext>
              </a:extLst>
            </p:cNvPr>
            <p:cNvSpPr txBox="1"/>
            <p:nvPr/>
          </p:nvSpPr>
          <p:spPr>
            <a:xfrm>
              <a:off x="6087682" y="7090963"/>
              <a:ext cx="18485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digitalent.kominfo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7EAB8E5-A6F1-C095-313F-442EE8EE928F}"/>
              </a:ext>
            </a:extLst>
          </p:cNvPr>
          <p:cNvGrpSpPr/>
          <p:nvPr userDrawn="1"/>
        </p:nvGrpSpPr>
        <p:grpSpPr>
          <a:xfrm>
            <a:off x="9737298" y="6336981"/>
            <a:ext cx="1621028" cy="307777"/>
            <a:chOff x="8055544" y="7078261"/>
            <a:chExt cx="1621028" cy="307777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458B8EA-45F6-DE60-DCAE-36B839810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5544" y="7111369"/>
              <a:ext cx="239315" cy="23931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DD2208-FBE4-6932-454C-313E7349B97D}"/>
                </a:ext>
              </a:extLst>
            </p:cNvPr>
            <p:cNvSpPr txBox="1"/>
            <p:nvPr/>
          </p:nvSpPr>
          <p:spPr>
            <a:xfrm>
              <a:off x="8278432" y="7078261"/>
              <a:ext cx="13981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DTS_kominfo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7E38810-5770-B1D4-1E14-8F13FE8F73E0}"/>
              </a:ext>
            </a:extLst>
          </p:cNvPr>
          <p:cNvGrpSpPr/>
          <p:nvPr userDrawn="1"/>
        </p:nvGrpSpPr>
        <p:grpSpPr>
          <a:xfrm>
            <a:off x="3779371" y="278759"/>
            <a:ext cx="4633258" cy="762859"/>
            <a:chOff x="2986274" y="248596"/>
            <a:chExt cx="6727598" cy="1107689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62293B2-49C4-1A18-4D88-8210938B32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6274" y="344220"/>
              <a:ext cx="900065" cy="93830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0901AD1-AA43-BA2B-4B0E-2A028F27DCE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99" t="27482" r="27632" b="31730"/>
            <a:stretch/>
          </p:blipFill>
          <p:spPr>
            <a:xfrm>
              <a:off x="4134412" y="248596"/>
              <a:ext cx="1189106" cy="110768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B7BCCBE-4AD2-03BC-F602-AEDE8F6AEAC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60" t="41092" r="11064" b="26830"/>
            <a:stretch/>
          </p:blipFill>
          <p:spPr>
            <a:xfrm>
              <a:off x="5383572" y="300292"/>
              <a:ext cx="4330300" cy="1055993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7B1DD0B4-C812-18F1-29A2-B9B928C817F1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54" y="1170932"/>
            <a:ext cx="4534281" cy="453428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2F92BA0-7EAB-FC03-1C14-CB403E4DB6CF}"/>
              </a:ext>
            </a:extLst>
          </p:cNvPr>
          <p:cNvSpPr txBox="1"/>
          <p:nvPr userDrawn="1"/>
        </p:nvSpPr>
        <p:spPr>
          <a:xfrm>
            <a:off x="5209309" y="2854037"/>
            <a:ext cx="57137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>
                <a:latin typeface="Arial" panose="020B0604020202020204" pitchFamily="34" charset="0"/>
                <a:cs typeface="Arial" panose="020B0604020202020204" pitchFamily="34" charset="0"/>
              </a:rPr>
              <a:t>TERIMA KASIH</a:t>
            </a:r>
          </a:p>
        </p:txBody>
      </p:sp>
    </p:spTree>
    <p:extLst>
      <p:ext uri="{BB962C8B-B14F-4D97-AF65-F5344CB8AC3E}">
        <p14:creationId xmlns:p14="http://schemas.microsoft.com/office/powerpoint/2010/main" val="3034101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05904B80-CC29-8D9E-05A0-3E3D56C87744}"/>
              </a:ext>
            </a:extLst>
          </p:cNvPr>
          <p:cNvGrpSpPr/>
          <p:nvPr userDrawn="1"/>
        </p:nvGrpSpPr>
        <p:grpSpPr>
          <a:xfrm>
            <a:off x="83028" y="114160"/>
            <a:ext cx="12025944" cy="6629679"/>
            <a:chOff x="83028" y="114160"/>
            <a:chExt cx="12025944" cy="662967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239D7F2-82B5-E2AD-5303-C742F46C9932}"/>
                </a:ext>
              </a:extLst>
            </p:cNvPr>
            <p:cNvSpPr/>
            <p:nvPr/>
          </p:nvSpPr>
          <p:spPr>
            <a:xfrm>
              <a:off x="83028" y="114160"/>
              <a:ext cx="12025944" cy="6629679"/>
            </a:xfrm>
            <a:prstGeom prst="roundRect">
              <a:avLst>
                <a:gd name="adj" fmla="val 4864"/>
              </a:avLst>
            </a:prstGeom>
            <a:blipFill>
              <a:blip r:embed="rId2"/>
              <a:stretch>
                <a:fillRect/>
              </a:stretch>
            </a:blipFill>
            <a:ln w="38100">
              <a:solidFill>
                <a:schemeClr val="tx1"/>
              </a:solidFill>
            </a:ln>
            <a:effectLst/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DE2EC44-9723-5747-A1AA-24DA0A1ADB01}"/>
                </a:ext>
              </a:extLst>
            </p:cNvPr>
            <p:cNvCxnSpPr>
              <a:cxnSpLocks/>
            </p:cNvCxnSpPr>
            <p:nvPr/>
          </p:nvCxnSpPr>
          <p:spPr>
            <a:xfrm>
              <a:off x="83028" y="895884"/>
              <a:ext cx="12025944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5C235BA-04B2-4947-22C4-00BCCE080B0C}"/>
                </a:ext>
              </a:extLst>
            </p:cNvPr>
            <p:cNvGrpSpPr/>
            <p:nvPr/>
          </p:nvGrpSpPr>
          <p:grpSpPr>
            <a:xfrm>
              <a:off x="10818085" y="371920"/>
              <a:ext cx="981241" cy="240560"/>
              <a:chOff x="10404895" y="605457"/>
              <a:chExt cx="918226" cy="225111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342D2AD-0C8E-9BAD-5E62-4D0BAA8F4C69}"/>
                  </a:ext>
                </a:extLst>
              </p:cNvPr>
              <p:cNvSpPr/>
              <p:nvPr/>
            </p:nvSpPr>
            <p:spPr>
              <a:xfrm>
                <a:off x="10404895" y="606203"/>
                <a:ext cx="228994" cy="224365"/>
              </a:xfrm>
              <a:prstGeom prst="ellipse">
                <a:avLst/>
              </a:prstGeom>
              <a:solidFill>
                <a:srgbClr val="4472C4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sx="108000" sy="108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103B0FF9-8DDE-C525-305B-E60EF4B1FCAD}"/>
                  </a:ext>
                </a:extLst>
              </p:cNvPr>
              <p:cNvSpPr/>
              <p:nvPr/>
            </p:nvSpPr>
            <p:spPr>
              <a:xfrm>
                <a:off x="10750224" y="605457"/>
                <a:ext cx="228994" cy="224365"/>
              </a:xfrm>
              <a:prstGeom prst="ellipse">
                <a:avLst/>
              </a:prstGeom>
              <a:solidFill>
                <a:srgbClr val="71DAFF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sx="108000" sy="108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937E4FB-2796-8B31-CF37-C1AEAB6D66B6}"/>
                  </a:ext>
                </a:extLst>
              </p:cNvPr>
              <p:cNvSpPr/>
              <p:nvPr/>
            </p:nvSpPr>
            <p:spPr>
              <a:xfrm>
                <a:off x="11094127" y="606203"/>
                <a:ext cx="228994" cy="22436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sx="108000" sy="108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586F36F-7391-0C24-4527-B871C42AE584}"/>
                </a:ext>
              </a:extLst>
            </p:cNvPr>
            <p:cNvGrpSpPr/>
            <p:nvPr userDrawn="1"/>
          </p:nvGrpSpPr>
          <p:grpSpPr>
            <a:xfrm>
              <a:off x="215478" y="207545"/>
              <a:ext cx="2654124" cy="594954"/>
              <a:chOff x="105213" y="76852"/>
              <a:chExt cx="2478545" cy="555596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D88244C-18AB-E772-4C66-427A16E298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147" t="23582" r="26250" b="26988"/>
              <a:stretch/>
            </p:blipFill>
            <p:spPr>
              <a:xfrm>
                <a:off x="630173" y="76852"/>
                <a:ext cx="458536" cy="555596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9DD55694-329A-9BB7-236E-CAA7F95331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62" t="38561" r="10359" b="24793"/>
              <a:stretch/>
            </p:blipFill>
            <p:spPr>
              <a:xfrm>
                <a:off x="1150766" y="141461"/>
                <a:ext cx="1432992" cy="443018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4F4431F0-1269-9239-419D-DD293A7D5AA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213" y="111553"/>
                <a:ext cx="462903" cy="461095"/>
              </a:xfrm>
              <a:prstGeom prst="rect">
                <a:avLst/>
              </a:prstGeom>
            </p:spPr>
          </p:pic>
        </p:grpSp>
      </p:grpSp>
      <p:sp>
        <p:nvSpPr>
          <p:cNvPr id="30" name="Text Placeholder 56">
            <a:extLst>
              <a:ext uri="{FF2B5EF4-FFF2-40B4-BE49-F238E27FC236}">
                <a16:creationId xmlns:a16="http://schemas.microsoft.com/office/drawing/2014/main" id="{E024578E-0432-C452-290C-DA0B98C76D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2437" y="246874"/>
            <a:ext cx="3567125" cy="555625"/>
          </a:xfrm>
        </p:spPr>
        <p:txBody>
          <a:bodyPr/>
          <a:lstStyle>
            <a:lvl1pPr marL="0" indent="0" algn="ct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660168386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0EF5DE6-86C7-C5A4-3724-EF7F8053A690}"/>
              </a:ext>
            </a:extLst>
          </p:cNvPr>
          <p:cNvGrpSpPr/>
          <p:nvPr userDrawn="1"/>
        </p:nvGrpSpPr>
        <p:grpSpPr>
          <a:xfrm>
            <a:off x="83028" y="114160"/>
            <a:ext cx="12025944" cy="6629679"/>
            <a:chOff x="83028" y="114160"/>
            <a:chExt cx="12025944" cy="662967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45D1542-A7DE-4FE5-D72F-F8BA8D8D1202}"/>
                </a:ext>
              </a:extLst>
            </p:cNvPr>
            <p:cNvSpPr/>
            <p:nvPr/>
          </p:nvSpPr>
          <p:spPr>
            <a:xfrm flipH="1">
              <a:off x="83028" y="114160"/>
              <a:ext cx="12025944" cy="6629679"/>
            </a:xfrm>
            <a:prstGeom prst="roundRect">
              <a:avLst>
                <a:gd name="adj" fmla="val 4864"/>
              </a:avLst>
            </a:prstGeom>
            <a:blipFill dpi="0" rotWithShape="1">
              <a:blip r:embed="rId2">
                <a:alphaModFix amt="40000"/>
              </a:blip>
              <a:srcRect/>
              <a:stretch>
                <a:fillRect/>
              </a:stretch>
            </a:blipFill>
            <a:ln w="38100">
              <a:solidFill>
                <a:schemeClr val="tx1"/>
              </a:solidFill>
            </a:ln>
            <a:effectLst/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30D12B6-CCA6-6C24-B5A7-497E5400147D}"/>
                </a:ext>
              </a:extLst>
            </p:cNvPr>
            <p:cNvCxnSpPr>
              <a:cxnSpLocks/>
            </p:cNvCxnSpPr>
            <p:nvPr/>
          </p:nvCxnSpPr>
          <p:spPr>
            <a:xfrm>
              <a:off x="83028" y="895884"/>
              <a:ext cx="12025944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20A1EF-8B5B-E8CC-CC50-37FDF93C8F57}"/>
                </a:ext>
              </a:extLst>
            </p:cNvPr>
            <p:cNvGrpSpPr/>
            <p:nvPr/>
          </p:nvGrpSpPr>
          <p:grpSpPr>
            <a:xfrm>
              <a:off x="10818085" y="371920"/>
              <a:ext cx="981241" cy="240560"/>
              <a:chOff x="10404895" y="605457"/>
              <a:chExt cx="918226" cy="225111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02353EF-4F67-D902-A571-BDDD4A1CD6D9}"/>
                  </a:ext>
                </a:extLst>
              </p:cNvPr>
              <p:cNvSpPr/>
              <p:nvPr/>
            </p:nvSpPr>
            <p:spPr>
              <a:xfrm>
                <a:off x="10404895" y="606203"/>
                <a:ext cx="228994" cy="224365"/>
              </a:xfrm>
              <a:prstGeom prst="ellipse">
                <a:avLst/>
              </a:prstGeom>
              <a:solidFill>
                <a:srgbClr val="4472C4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sx="108000" sy="108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CDDD463-3086-AD7B-53AE-986B3CA8B550}"/>
                  </a:ext>
                </a:extLst>
              </p:cNvPr>
              <p:cNvSpPr/>
              <p:nvPr/>
            </p:nvSpPr>
            <p:spPr>
              <a:xfrm>
                <a:off x="10750224" y="605457"/>
                <a:ext cx="228994" cy="224365"/>
              </a:xfrm>
              <a:prstGeom prst="ellipse">
                <a:avLst/>
              </a:prstGeom>
              <a:solidFill>
                <a:srgbClr val="71DAFF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sx="108000" sy="108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FE841B1-95DA-CF03-8561-94AB1CA6E0F8}"/>
                  </a:ext>
                </a:extLst>
              </p:cNvPr>
              <p:cNvSpPr/>
              <p:nvPr/>
            </p:nvSpPr>
            <p:spPr>
              <a:xfrm>
                <a:off x="11094127" y="606203"/>
                <a:ext cx="228994" cy="22436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sx="108000" sy="108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3AC1829-593F-6484-3921-156362B8AE9C}"/>
                </a:ext>
              </a:extLst>
            </p:cNvPr>
            <p:cNvGrpSpPr/>
            <p:nvPr userDrawn="1"/>
          </p:nvGrpSpPr>
          <p:grpSpPr>
            <a:xfrm>
              <a:off x="215478" y="207545"/>
              <a:ext cx="2654124" cy="594954"/>
              <a:chOff x="105213" y="76852"/>
              <a:chExt cx="2478545" cy="55559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0B5D825-FA28-018D-B604-68450DE54F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147" t="23582" r="26250" b="26988"/>
              <a:stretch/>
            </p:blipFill>
            <p:spPr>
              <a:xfrm>
                <a:off x="630173" y="76852"/>
                <a:ext cx="458536" cy="555596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073B839-B037-7018-5B58-514C2F55A45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62" t="38561" r="10359" b="24793"/>
              <a:stretch/>
            </p:blipFill>
            <p:spPr>
              <a:xfrm>
                <a:off x="1150766" y="141461"/>
                <a:ext cx="1432992" cy="443018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EF2503EE-A82C-8BB4-8A47-311509E2D45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213" y="111553"/>
                <a:ext cx="462903" cy="461095"/>
              </a:xfrm>
              <a:prstGeom prst="rect">
                <a:avLst/>
              </a:prstGeom>
            </p:spPr>
          </p:pic>
        </p:grpSp>
      </p:grpSp>
      <p:sp>
        <p:nvSpPr>
          <p:cNvPr id="17" name="Text Placeholder 56">
            <a:extLst>
              <a:ext uri="{FF2B5EF4-FFF2-40B4-BE49-F238E27FC236}">
                <a16:creationId xmlns:a16="http://schemas.microsoft.com/office/drawing/2014/main" id="{0DF0CFAB-B319-F54D-57A1-5516DCFC9F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2437" y="261548"/>
            <a:ext cx="3567125" cy="555625"/>
          </a:xfrm>
        </p:spPr>
        <p:txBody>
          <a:bodyPr/>
          <a:lstStyle>
            <a:lvl1pPr marL="0" indent="0" algn="ct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3141201274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F316F0E-9836-EDC3-DA42-8B091A058563}"/>
              </a:ext>
            </a:extLst>
          </p:cNvPr>
          <p:cNvGrpSpPr/>
          <p:nvPr userDrawn="1"/>
        </p:nvGrpSpPr>
        <p:grpSpPr>
          <a:xfrm>
            <a:off x="83028" y="114160"/>
            <a:ext cx="12025944" cy="6629679"/>
            <a:chOff x="83028" y="114160"/>
            <a:chExt cx="12025944" cy="6629679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0625674-A490-4248-0C56-4E328EE55C5A}"/>
                </a:ext>
              </a:extLst>
            </p:cNvPr>
            <p:cNvSpPr/>
            <p:nvPr/>
          </p:nvSpPr>
          <p:spPr>
            <a:xfrm flipH="1">
              <a:off x="83028" y="114160"/>
              <a:ext cx="12025944" cy="6629679"/>
            </a:xfrm>
            <a:prstGeom prst="roundRect">
              <a:avLst>
                <a:gd name="adj" fmla="val 4864"/>
              </a:avLst>
            </a:prstGeom>
            <a:blipFill dpi="0" rotWithShape="1">
              <a:blip r:embed="rId2">
                <a:alphaModFix amt="40000"/>
              </a:blip>
              <a:srcRect/>
              <a:stretch>
                <a:fillRect/>
              </a:stretch>
            </a:blipFill>
            <a:ln w="38100">
              <a:solidFill>
                <a:schemeClr val="tx1"/>
              </a:solidFill>
            </a:ln>
            <a:effectLst/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6BD4FB-A904-928F-3259-F8DF33D64B8D}"/>
                </a:ext>
              </a:extLst>
            </p:cNvPr>
            <p:cNvCxnSpPr>
              <a:cxnSpLocks/>
            </p:cNvCxnSpPr>
            <p:nvPr/>
          </p:nvCxnSpPr>
          <p:spPr>
            <a:xfrm>
              <a:off x="83028" y="895884"/>
              <a:ext cx="12025944" cy="0"/>
            </a:xfrm>
            <a:prstGeom prst="line">
              <a:avLst/>
            </a:prstGeom>
            <a:ln w="381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0F603E5-143E-8A0B-DF18-B880DC1EA5A3}"/>
                </a:ext>
              </a:extLst>
            </p:cNvPr>
            <p:cNvGrpSpPr/>
            <p:nvPr/>
          </p:nvGrpSpPr>
          <p:grpSpPr>
            <a:xfrm>
              <a:off x="10818085" y="371920"/>
              <a:ext cx="981241" cy="240560"/>
              <a:chOff x="10404895" y="605457"/>
              <a:chExt cx="918226" cy="225111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288C367-5743-A017-E8F9-DC81312F28B8}"/>
                  </a:ext>
                </a:extLst>
              </p:cNvPr>
              <p:cNvSpPr/>
              <p:nvPr/>
            </p:nvSpPr>
            <p:spPr>
              <a:xfrm>
                <a:off x="10404895" y="606203"/>
                <a:ext cx="228994" cy="224365"/>
              </a:xfrm>
              <a:prstGeom prst="ellipse">
                <a:avLst/>
              </a:prstGeom>
              <a:solidFill>
                <a:srgbClr val="4472C4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sx="108000" sy="108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FDB2E7D-553A-F5DA-1F95-C4BF956867A2}"/>
                  </a:ext>
                </a:extLst>
              </p:cNvPr>
              <p:cNvSpPr/>
              <p:nvPr/>
            </p:nvSpPr>
            <p:spPr>
              <a:xfrm>
                <a:off x="10750224" y="605457"/>
                <a:ext cx="228994" cy="224365"/>
              </a:xfrm>
              <a:prstGeom prst="ellipse">
                <a:avLst/>
              </a:prstGeom>
              <a:solidFill>
                <a:srgbClr val="71DAFF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sx="108000" sy="108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FECDF56-E89B-5AAA-D595-C7DC46673F51}"/>
                  </a:ext>
                </a:extLst>
              </p:cNvPr>
              <p:cNvSpPr/>
              <p:nvPr/>
            </p:nvSpPr>
            <p:spPr>
              <a:xfrm>
                <a:off x="11094127" y="606203"/>
                <a:ext cx="228994" cy="22436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  <a:effectLst>
                <a:outerShdw blurRad="50800" dist="38100" dir="2700000" sx="108000" sy="108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20BF380-8713-E7E8-A4DB-D3F3E59C8B82}"/>
                </a:ext>
              </a:extLst>
            </p:cNvPr>
            <p:cNvGrpSpPr/>
            <p:nvPr userDrawn="1"/>
          </p:nvGrpSpPr>
          <p:grpSpPr>
            <a:xfrm>
              <a:off x="215478" y="207545"/>
              <a:ext cx="2654124" cy="594954"/>
              <a:chOff x="105213" y="76852"/>
              <a:chExt cx="2478545" cy="55559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B3AF6621-9BB2-0FE8-C774-4BEE73F070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147" t="23582" r="26250" b="26988"/>
              <a:stretch/>
            </p:blipFill>
            <p:spPr>
              <a:xfrm>
                <a:off x="630173" y="76852"/>
                <a:ext cx="458536" cy="555596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4DCC611-2012-2CC3-33E5-7DA632A6B9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462" t="38561" r="10359" b="24793"/>
              <a:stretch/>
            </p:blipFill>
            <p:spPr>
              <a:xfrm>
                <a:off x="1150766" y="141461"/>
                <a:ext cx="1432992" cy="443018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BF42399-A841-61BB-01EE-7C61F6C1232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213" y="111553"/>
                <a:ext cx="462903" cy="461095"/>
              </a:xfrm>
              <a:prstGeom prst="rect">
                <a:avLst/>
              </a:prstGeom>
            </p:spPr>
          </p:pic>
        </p:grpSp>
      </p:grpSp>
      <p:sp>
        <p:nvSpPr>
          <p:cNvPr id="16" name="Text Placeholder 56">
            <a:extLst>
              <a:ext uri="{FF2B5EF4-FFF2-40B4-BE49-F238E27FC236}">
                <a16:creationId xmlns:a16="http://schemas.microsoft.com/office/drawing/2014/main" id="{2B1DEE41-F346-F67E-7275-8FF673411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2437" y="261548"/>
            <a:ext cx="3567125" cy="555625"/>
          </a:xfrm>
          <a:blipFill>
            <a:blip r:embed="rId7">
              <a:alphaModFix amt="20000"/>
            </a:blip>
            <a:stretch>
              <a:fillRect/>
            </a:stretch>
          </a:blipFill>
        </p:spPr>
        <p:txBody>
          <a:bodyPr/>
          <a:lstStyle>
            <a:lvl1pPr marL="0" indent="0" algn="ct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425852462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3520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8C1BF6-D9A3-8116-8536-91117706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94FB8-1ADA-F6DE-DC4F-2BE0E0AB5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E10F1-F16F-41B0-1858-DCB6C8EABC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E70045-7528-49E7-87BF-C3B1F15E51EF}" type="datetimeFigureOut">
              <a:rPr lang="en-US" smtClean="0"/>
              <a:t>12/12/2024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5C3BB-9A8B-434E-F7BA-8DCD5E0AE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115A6-164F-00A8-AB98-8E4AA984F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372305-D1EB-410B-A34C-A76034EF36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29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/>
        </p:nvSpPr>
        <p:spPr>
          <a:xfrm>
            <a:off x="2030316" y="693668"/>
            <a:ext cx="7704648" cy="1169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D" sz="3500" b="1" kern="0" dirty="0">
                <a:solidFill>
                  <a:srgbClr val="0F132E"/>
                </a:solidFill>
                <a:latin typeface="Arial" panose="020B0604020202020204" pitchFamily="34" charset="0"/>
                <a:ea typeface="Poppins ExtraBold"/>
                <a:cs typeface="Arial" panose="020B0604020202020204" pitchFamily="34" charset="0"/>
                <a:sym typeface="Poppins ExtraBold"/>
              </a:rPr>
              <a:t>Final Project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D" sz="3500" b="1" kern="0" dirty="0">
                <a:solidFill>
                  <a:srgbClr val="0F132E"/>
                </a:solidFill>
                <a:latin typeface="Arial" panose="020B0604020202020204" pitchFamily="34" charset="0"/>
                <a:ea typeface="Poppins ExtraBold"/>
                <a:cs typeface="Arial" panose="020B0604020202020204" pitchFamily="34" charset="0"/>
                <a:sym typeface="Poppins ExtraBold"/>
              </a:rPr>
              <a:t>Data Science Fundamental</a:t>
            </a:r>
          </a:p>
        </p:txBody>
      </p:sp>
      <p:sp>
        <p:nvSpPr>
          <p:cNvPr id="95" name="Google Shape;95;p2"/>
          <p:cNvSpPr txBox="1"/>
          <p:nvPr/>
        </p:nvSpPr>
        <p:spPr>
          <a:xfrm>
            <a:off x="0" y="5711469"/>
            <a:ext cx="12191999" cy="101562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D" sz="2000" b="1" i="1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Poppins Medium"/>
                <a:cs typeface="Arial" panose="020B0604020202020204" pitchFamily="34" charset="0"/>
                <a:sym typeface="Poppins Medium"/>
              </a:rPr>
              <a:t>Data Science Fundamental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D" sz="2000" b="1" i="1" kern="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Poppins Medium"/>
                <a:cs typeface="Arial" panose="020B0604020202020204" pitchFamily="34" charset="0"/>
                <a:sym typeface="Poppins Medium"/>
              </a:rPr>
              <a:t>Government Transformation Academy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D" sz="2000" b="1" i="1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Poppins Medium"/>
                <a:cs typeface="Arial" panose="020B0604020202020204" pitchFamily="34" charset="0"/>
                <a:sym typeface="Poppins Medium"/>
              </a:rPr>
              <a:t>2024</a:t>
            </a:r>
            <a:endParaRPr kumimoji="0" sz="2000" b="1" i="1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Poppins Medium"/>
              <a:cs typeface="Arial" panose="020B0604020202020204" pitchFamily="34" charset="0"/>
              <a:sym typeface="Poppins Medium"/>
            </a:endParaRPr>
          </a:p>
        </p:txBody>
      </p:sp>
      <p:sp>
        <p:nvSpPr>
          <p:cNvPr id="2" name="Google Shape;94;p2">
            <a:extLst>
              <a:ext uri="{FF2B5EF4-FFF2-40B4-BE49-F238E27FC236}">
                <a16:creationId xmlns:a16="http://schemas.microsoft.com/office/drawing/2014/main" id="{45441C83-8E74-ED09-27C2-1A147DD7DB7E}"/>
              </a:ext>
            </a:extLst>
          </p:cNvPr>
          <p:cNvSpPr txBox="1"/>
          <p:nvPr/>
        </p:nvSpPr>
        <p:spPr>
          <a:xfrm>
            <a:off x="2927444" y="3213958"/>
            <a:ext cx="702087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D" b="1" kern="0" dirty="0">
                <a:solidFill>
                  <a:srgbClr val="0F132E"/>
                </a:solidFill>
                <a:latin typeface="Arial" panose="020B0604020202020204" pitchFamily="34" charset="0"/>
                <a:ea typeface="Poppins ExtraBold"/>
                <a:cs typeface="Arial" panose="020B0604020202020204" pitchFamily="34" charset="0"/>
                <a:sym typeface="Poppins ExtraBold"/>
              </a:rPr>
              <a:t>Presented by	: Mustika Putri M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D" kern="0" dirty="0">
                <a:solidFill>
                  <a:srgbClr val="0F132E"/>
                </a:solidFill>
                <a:latin typeface="Arial" panose="020B0604020202020204" pitchFamily="34" charset="0"/>
                <a:ea typeface="Poppins ExtraBold"/>
                <a:cs typeface="Arial" panose="020B0604020202020204" pitchFamily="34" charset="0"/>
                <a:sym typeface="Poppins ExtraBold"/>
              </a:rPr>
              <a:t>No. </a:t>
            </a:r>
            <a:r>
              <a:rPr lang="en-ID" kern="0" dirty="0" err="1">
                <a:solidFill>
                  <a:srgbClr val="0F132E"/>
                </a:solidFill>
                <a:latin typeface="Arial" panose="020B0604020202020204" pitchFamily="34" charset="0"/>
                <a:ea typeface="Poppins ExtraBold"/>
                <a:cs typeface="Arial" panose="020B0604020202020204" pitchFamily="34" charset="0"/>
                <a:sym typeface="Poppins ExtraBold"/>
              </a:rPr>
              <a:t>Registrasi</a:t>
            </a:r>
            <a:r>
              <a:rPr lang="en-ID" kern="0" dirty="0">
                <a:solidFill>
                  <a:srgbClr val="0F132E"/>
                </a:solidFill>
                <a:latin typeface="Arial" panose="020B0604020202020204" pitchFamily="34" charset="0"/>
                <a:ea typeface="Poppins ExtraBold"/>
                <a:cs typeface="Arial" panose="020B0604020202020204" pitchFamily="34" charset="0"/>
                <a:sym typeface="Poppins ExtraBold"/>
              </a:rPr>
              <a:t>	: 19996921320-23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D" kern="0" dirty="0" err="1">
                <a:solidFill>
                  <a:srgbClr val="0F132E"/>
                </a:solidFill>
                <a:latin typeface="Arial" panose="020B0604020202020204" pitchFamily="34" charset="0"/>
                <a:ea typeface="Poppins ExtraBold"/>
                <a:cs typeface="Arial" panose="020B0604020202020204" pitchFamily="34" charset="0"/>
                <a:sym typeface="Poppins ExtraBold"/>
              </a:rPr>
              <a:t>Asal</a:t>
            </a:r>
            <a:r>
              <a:rPr lang="en-ID" kern="0" dirty="0">
                <a:solidFill>
                  <a:srgbClr val="0F132E"/>
                </a:solidFill>
                <a:latin typeface="Arial" panose="020B0604020202020204" pitchFamily="34" charset="0"/>
                <a:ea typeface="Poppins ExtraBold"/>
                <a:cs typeface="Arial" panose="020B0604020202020204" pitchFamily="34" charset="0"/>
                <a:sym typeface="Poppins ExtraBold"/>
              </a:rPr>
              <a:t> </a:t>
            </a:r>
            <a:r>
              <a:rPr lang="en-ID" kern="0" dirty="0" err="1">
                <a:solidFill>
                  <a:srgbClr val="0F132E"/>
                </a:solidFill>
                <a:latin typeface="Arial" panose="020B0604020202020204" pitchFamily="34" charset="0"/>
                <a:ea typeface="Poppins ExtraBold"/>
                <a:cs typeface="Arial" panose="020B0604020202020204" pitchFamily="34" charset="0"/>
                <a:sym typeface="Poppins ExtraBold"/>
              </a:rPr>
              <a:t>Instansi</a:t>
            </a:r>
            <a:r>
              <a:rPr lang="en-ID" kern="0" dirty="0">
                <a:solidFill>
                  <a:srgbClr val="0F132E"/>
                </a:solidFill>
                <a:latin typeface="Arial" panose="020B0604020202020204" pitchFamily="34" charset="0"/>
                <a:ea typeface="Poppins ExtraBold"/>
                <a:cs typeface="Arial" panose="020B0604020202020204" pitchFamily="34" charset="0"/>
                <a:sym typeface="Poppins ExtraBold"/>
              </a:rPr>
              <a:t>	: BPS </a:t>
            </a:r>
            <a:r>
              <a:rPr lang="en-ID" kern="0" dirty="0" err="1">
                <a:solidFill>
                  <a:srgbClr val="0F132E"/>
                </a:solidFill>
                <a:latin typeface="Arial" panose="020B0604020202020204" pitchFamily="34" charset="0"/>
                <a:ea typeface="Poppins ExtraBold"/>
                <a:cs typeface="Arial" panose="020B0604020202020204" pitchFamily="34" charset="0"/>
                <a:sym typeface="Poppins ExtraBold"/>
              </a:rPr>
              <a:t>Kabupaten</a:t>
            </a:r>
            <a:r>
              <a:rPr lang="en-ID" kern="0" dirty="0">
                <a:solidFill>
                  <a:srgbClr val="0F132E"/>
                </a:solidFill>
                <a:latin typeface="Arial" panose="020B0604020202020204" pitchFamily="34" charset="0"/>
                <a:ea typeface="Poppins ExtraBold"/>
                <a:cs typeface="Arial" panose="020B0604020202020204" pitchFamily="34" charset="0"/>
                <a:sym typeface="Poppins ExtraBold"/>
              </a:rPr>
              <a:t> Lampung Timur</a:t>
            </a:r>
          </a:p>
        </p:txBody>
      </p:sp>
      <p:sp>
        <p:nvSpPr>
          <p:cNvPr id="3" name="Google Shape;94;p2">
            <a:extLst>
              <a:ext uri="{FF2B5EF4-FFF2-40B4-BE49-F238E27FC236}">
                <a16:creationId xmlns:a16="http://schemas.microsoft.com/office/drawing/2014/main" id="{CEB0C793-6D45-85A7-A115-4DD9965699AB}"/>
              </a:ext>
            </a:extLst>
          </p:cNvPr>
          <p:cNvSpPr txBox="1"/>
          <p:nvPr/>
        </p:nvSpPr>
        <p:spPr>
          <a:xfrm>
            <a:off x="0" y="1734411"/>
            <a:ext cx="1189904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D" sz="1200" b="0" i="0" dirty="0">
                <a:solidFill>
                  <a:srgbClr val="6C757D"/>
                </a:solidFill>
                <a:effectLst/>
                <a:latin typeface="Poppins" panose="00000500000000000000" pitchFamily="2" charset="0"/>
              </a:rPr>
              <a:t>Digital Talent Scholarship Kementerian Komunikasi dan Digital </a:t>
            </a:r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9;p8">
            <a:extLst>
              <a:ext uri="{FF2B5EF4-FFF2-40B4-BE49-F238E27FC236}">
                <a16:creationId xmlns:a16="http://schemas.microsoft.com/office/drawing/2014/main" id="{1F9339EA-DD96-4A67-9BCF-F502DD9021EB}"/>
              </a:ext>
            </a:extLst>
          </p:cNvPr>
          <p:cNvSpPr txBox="1"/>
          <p:nvPr/>
        </p:nvSpPr>
        <p:spPr>
          <a:xfrm>
            <a:off x="2931427" y="841920"/>
            <a:ext cx="9003899" cy="4770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rPr>
              <a:t>Rekomendasi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rPr>
              <a:t>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n-ID" sz="1600" b="1" dirty="0" err="1"/>
              <a:t>Subsidi</a:t>
            </a:r>
            <a:r>
              <a:rPr lang="en-ID" sz="1600" b="1" dirty="0"/>
              <a:t> Energi</a:t>
            </a:r>
            <a:r>
              <a:rPr lang="en-ID" sz="1600" dirty="0"/>
              <a:t>: </a:t>
            </a:r>
            <a:r>
              <a:rPr lang="en-ID" sz="1600" dirty="0" err="1"/>
              <a:t>Pemerintah</a:t>
            </a:r>
            <a:r>
              <a:rPr lang="en-ID" sz="1600" dirty="0"/>
              <a:t>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mempertimbangkan</a:t>
            </a:r>
            <a:r>
              <a:rPr lang="en-ID" sz="1600" dirty="0"/>
              <a:t> </a:t>
            </a:r>
            <a:r>
              <a:rPr lang="en-ID" sz="1600" dirty="0" err="1"/>
              <a:t>subsidi</a:t>
            </a:r>
            <a:r>
              <a:rPr lang="en-ID" sz="1600" dirty="0"/>
              <a:t> </a:t>
            </a:r>
            <a:r>
              <a:rPr lang="en-ID" sz="1600" dirty="0" err="1"/>
              <a:t>energi</a:t>
            </a:r>
            <a:r>
              <a:rPr lang="en-ID" sz="1600" dirty="0"/>
              <a:t> yang </a:t>
            </a:r>
            <a:r>
              <a:rPr lang="en-ID" sz="1600" dirty="0" err="1"/>
              <a:t>terarah</a:t>
            </a:r>
            <a:r>
              <a:rPr lang="en-ID" sz="1600" dirty="0"/>
              <a:t>, </a:t>
            </a:r>
            <a:r>
              <a:rPr lang="en-ID" sz="1600" dirty="0" err="1"/>
              <a:t>terutama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rumah</a:t>
            </a:r>
            <a:r>
              <a:rPr lang="en-ID" sz="1600" dirty="0"/>
              <a:t> </a:t>
            </a:r>
            <a:r>
              <a:rPr lang="en-ID" sz="1600" dirty="0" err="1"/>
              <a:t>tangga</a:t>
            </a:r>
            <a:r>
              <a:rPr lang="en-ID" sz="1600" dirty="0"/>
              <a:t> miskin. </a:t>
            </a:r>
            <a:r>
              <a:rPr lang="en-ID" sz="1600" dirty="0" err="1"/>
              <a:t>Subsidi</a:t>
            </a:r>
            <a:r>
              <a:rPr lang="en-ID" sz="1600" dirty="0"/>
              <a:t> </a:t>
            </a:r>
            <a:r>
              <a:rPr lang="en-ID" sz="1600" dirty="0" err="1"/>
              <a:t>ini</a:t>
            </a:r>
            <a:r>
              <a:rPr lang="en-ID" sz="1600" dirty="0"/>
              <a:t>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membantu</a:t>
            </a:r>
            <a:r>
              <a:rPr lang="en-ID" sz="1600" dirty="0"/>
              <a:t> </a:t>
            </a:r>
            <a:r>
              <a:rPr lang="en-ID" sz="1600" dirty="0" err="1"/>
              <a:t>meringankan</a:t>
            </a:r>
            <a:r>
              <a:rPr lang="en-ID" sz="1600" dirty="0"/>
              <a:t> </a:t>
            </a:r>
            <a:r>
              <a:rPr lang="en-ID" sz="1600" dirty="0" err="1"/>
              <a:t>beban</a:t>
            </a:r>
            <a:r>
              <a:rPr lang="en-ID" sz="1600" dirty="0"/>
              <a:t> </a:t>
            </a:r>
            <a:r>
              <a:rPr lang="en-ID" sz="1600" dirty="0" err="1"/>
              <a:t>biaya</a:t>
            </a:r>
            <a:r>
              <a:rPr lang="en-ID" sz="1600" dirty="0"/>
              <a:t> </a:t>
            </a:r>
            <a:r>
              <a:rPr lang="en-ID" sz="1600" dirty="0" err="1"/>
              <a:t>energi</a:t>
            </a:r>
            <a:r>
              <a:rPr lang="en-ID" sz="1600" dirty="0"/>
              <a:t> </a:t>
            </a:r>
            <a:r>
              <a:rPr lang="en-ID" sz="1600" dirty="0" err="1"/>
              <a:t>mereka</a:t>
            </a:r>
            <a:r>
              <a:rPr lang="en-ID" sz="1600" dirty="0"/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n-ID" sz="1600" b="1" dirty="0" err="1"/>
              <a:t>Pemberian</a:t>
            </a:r>
            <a:r>
              <a:rPr lang="en-ID" sz="1600" b="1" dirty="0"/>
              <a:t> </a:t>
            </a:r>
            <a:r>
              <a:rPr lang="en-ID" sz="1600" b="1" dirty="0" err="1"/>
              <a:t>Upah</a:t>
            </a:r>
            <a:r>
              <a:rPr lang="en-ID" sz="1600" b="1" dirty="0"/>
              <a:t> </a:t>
            </a:r>
            <a:r>
              <a:rPr lang="en-ID" sz="1600" b="1" dirty="0" err="1"/>
              <a:t>Layak</a:t>
            </a:r>
            <a:r>
              <a:rPr lang="en-ID" sz="1600" b="1" dirty="0"/>
              <a:t>: </a:t>
            </a:r>
            <a:r>
              <a:rPr lang="en-ID" sz="1600" dirty="0" err="1"/>
              <a:t>Meningkatkan</a:t>
            </a:r>
            <a:r>
              <a:rPr lang="en-ID" sz="1600" dirty="0"/>
              <a:t> </a:t>
            </a:r>
            <a:r>
              <a:rPr lang="en-ID" sz="1600" dirty="0" err="1"/>
              <a:t>upah</a:t>
            </a:r>
            <a:r>
              <a:rPr lang="en-ID" sz="1600" dirty="0"/>
              <a:t> minimum di </a:t>
            </a:r>
            <a:r>
              <a:rPr lang="en-ID" sz="1600" dirty="0" err="1"/>
              <a:t>sektor-sektor</a:t>
            </a:r>
            <a:r>
              <a:rPr lang="en-ID" sz="1600" dirty="0"/>
              <a:t> yang </a:t>
            </a:r>
            <a:r>
              <a:rPr lang="en-ID" sz="1600" dirty="0" err="1"/>
              <a:t>banyak</a:t>
            </a:r>
            <a:r>
              <a:rPr lang="en-ID" sz="1600" dirty="0"/>
              <a:t> </a:t>
            </a:r>
            <a:r>
              <a:rPr lang="en-ID" sz="1600" dirty="0" err="1"/>
              <a:t>menggaji</a:t>
            </a:r>
            <a:r>
              <a:rPr lang="en-ID" sz="1600" dirty="0"/>
              <a:t> </a:t>
            </a:r>
            <a:r>
              <a:rPr lang="en-ID" sz="1600" dirty="0" err="1"/>
              <a:t>pekerja</a:t>
            </a:r>
            <a:r>
              <a:rPr lang="en-ID" sz="1600" dirty="0"/>
              <a:t> miskin (</a:t>
            </a:r>
            <a:r>
              <a:rPr lang="en-ID" sz="1600" dirty="0" err="1"/>
              <a:t>seperti</a:t>
            </a:r>
            <a:r>
              <a:rPr lang="en-ID" sz="1600" dirty="0"/>
              <a:t> </a:t>
            </a:r>
            <a:r>
              <a:rPr lang="en-ID" sz="1600" dirty="0" err="1"/>
              <a:t>pertanian</a:t>
            </a:r>
            <a:r>
              <a:rPr lang="en-ID" sz="1600" dirty="0"/>
              <a:t> dan </a:t>
            </a:r>
            <a:r>
              <a:rPr lang="en-ID" sz="1600" dirty="0" err="1"/>
              <a:t>manufaktur</a:t>
            </a:r>
            <a:r>
              <a:rPr lang="en-ID" sz="1600" dirty="0"/>
              <a:t>)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memastikan</a:t>
            </a:r>
            <a:r>
              <a:rPr lang="en-ID" sz="1600" dirty="0"/>
              <a:t> </a:t>
            </a:r>
            <a:r>
              <a:rPr lang="en-ID" sz="1600" dirty="0" err="1"/>
              <a:t>mereka</a:t>
            </a:r>
            <a:r>
              <a:rPr lang="en-ID" sz="1600" dirty="0"/>
              <a:t> </a:t>
            </a:r>
            <a:r>
              <a:rPr lang="en-ID" sz="1600" dirty="0" err="1"/>
              <a:t>dapat</a:t>
            </a:r>
            <a:r>
              <a:rPr lang="en-ID" sz="1600" dirty="0"/>
              <a:t> </a:t>
            </a:r>
            <a:r>
              <a:rPr lang="en-ID" sz="1600" dirty="0" err="1"/>
              <a:t>memenuhi</a:t>
            </a:r>
            <a:r>
              <a:rPr lang="en-ID" sz="1600" dirty="0"/>
              <a:t> </a:t>
            </a:r>
            <a:r>
              <a:rPr lang="en-ID" sz="1600" dirty="0" err="1"/>
              <a:t>kebutuhan</a:t>
            </a:r>
            <a:r>
              <a:rPr lang="en-ID" sz="1600" dirty="0"/>
              <a:t> </a:t>
            </a:r>
            <a:r>
              <a:rPr lang="en-ID" sz="1600" dirty="0" err="1"/>
              <a:t>dasar</a:t>
            </a:r>
            <a:r>
              <a:rPr lang="en-ID" sz="1600" dirty="0"/>
              <a:t> </a:t>
            </a:r>
            <a:r>
              <a:rPr lang="en-ID" sz="1600" dirty="0" err="1"/>
              <a:t>mereka</a:t>
            </a:r>
            <a:endParaRPr lang="en-ID" sz="16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n-ID" sz="1600" b="1" dirty="0" err="1"/>
              <a:t>Mendorong</a:t>
            </a:r>
            <a:r>
              <a:rPr lang="en-ID" sz="1600" b="1" dirty="0"/>
              <a:t> Pola </a:t>
            </a:r>
            <a:r>
              <a:rPr lang="en-ID" sz="1600" b="1" dirty="0" err="1"/>
              <a:t>Konsumsi</a:t>
            </a:r>
            <a:r>
              <a:rPr lang="en-ID" sz="1600" b="1" dirty="0"/>
              <a:t> Sehat dan </a:t>
            </a:r>
            <a:r>
              <a:rPr lang="en-ID" sz="1600" b="1" dirty="0" err="1"/>
              <a:t>Terjangkau</a:t>
            </a:r>
            <a:r>
              <a:rPr lang="en-ID" sz="1600" dirty="0"/>
              <a:t>: </a:t>
            </a:r>
            <a:r>
              <a:rPr lang="en-ID" sz="1600" dirty="0" err="1"/>
              <a:t>Edukasi</a:t>
            </a:r>
            <a:r>
              <a:rPr lang="en-ID" sz="1600" dirty="0"/>
              <a:t> </a:t>
            </a:r>
            <a:r>
              <a:rPr lang="en-ID" sz="1600" dirty="0" err="1"/>
              <a:t>mengenai</a:t>
            </a:r>
            <a:r>
              <a:rPr lang="en-ID" sz="1600" dirty="0"/>
              <a:t> </a:t>
            </a:r>
            <a:r>
              <a:rPr lang="en-ID" sz="1600" dirty="0" err="1"/>
              <a:t>pola</a:t>
            </a:r>
            <a:r>
              <a:rPr lang="en-ID" sz="1600" dirty="0"/>
              <a:t> </a:t>
            </a:r>
            <a:r>
              <a:rPr lang="en-ID" sz="1600" dirty="0" err="1"/>
              <a:t>makan</a:t>
            </a:r>
            <a:r>
              <a:rPr lang="en-ID" sz="1600" dirty="0"/>
              <a:t> yang </a:t>
            </a:r>
            <a:r>
              <a:rPr lang="en-ID" sz="1600" dirty="0" err="1"/>
              <a:t>sehat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biaya</a:t>
            </a:r>
            <a:r>
              <a:rPr lang="en-ID" sz="1600" dirty="0"/>
              <a:t> </a:t>
            </a:r>
            <a:r>
              <a:rPr lang="en-ID" sz="1600" dirty="0" err="1"/>
              <a:t>rendah</a:t>
            </a:r>
            <a:r>
              <a:rPr lang="en-ID" sz="1600" dirty="0"/>
              <a:t>, </a:t>
            </a:r>
            <a:r>
              <a:rPr lang="en-ID" sz="1600" dirty="0" err="1"/>
              <a:t>serta</a:t>
            </a:r>
            <a:r>
              <a:rPr lang="en-ID" sz="1600" dirty="0"/>
              <a:t> </a:t>
            </a:r>
            <a:r>
              <a:rPr lang="en-ID" sz="1600" dirty="0" err="1"/>
              <a:t>akses</a:t>
            </a:r>
            <a:r>
              <a:rPr lang="en-ID" sz="1600" dirty="0"/>
              <a:t> </a:t>
            </a:r>
            <a:r>
              <a:rPr lang="en-ID" sz="1600" dirty="0" err="1"/>
              <a:t>ke</a:t>
            </a:r>
            <a:r>
              <a:rPr lang="en-ID" sz="1600" dirty="0"/>
              <a:t> pasar </a:t>
            </a:r>
            <a:r>
              <a:rPr lang="en-ID" sz="1600" dirty="0" err="1"/>
              <a:t>pangan</a:t>
            </a:r>
            <a:r>
              <a:rPr lang="en-ID" sz="1600" dirty="0"/>
              <a:t> yang </a:t>
            </a:r>
            <a:r>
              <a:rPr lang="en-ID" sz="1600" dirty="0" err="1"/>
              <a:t>lebih</a:t>
            </a:r>
            <a:r>
              <a:rPr lang="en-ID" sz="1600" dirty="0"/>
              <a:t> </a:t>
            </a:r>
            <a:r>
              <a:rPr lang="en-ID" sz="1600" dirty="0" err="1"/>
              <a:t>terjangkau</a:t>
            </a:r>
            <a:r>
              <a:rPr lang="en-ID" sz="1600" dirty="0"/>
              <a:t>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fi-FI" sz="1600" b="1" dirty="0"/>
              <a:t>Modernisasi pertanian</a:t>
            </a:r>
            <a:r>
              <a:rPr lang="fi-FI" sz="1600" dirty="0"/>
              <a:t> dan </a:t>
            </a:r>
            <a:r>
              <a:rPr lang="fi-FI" sz="1600" b="1" dirty="0"/>
              <a:t>akses pembiayaan</a:t>
            </a:r>
            <a:r>
              <a:rPr lang="en-ID" sz="1600" dirty="0"/>
              <a:t>: </a:t>
            </a:r>
            <a:r>
              <a:rPr lang="en-ID" sz="1600" dirty="0" err="1"/>
              <a:t>Memberikan</a:t>
            </a:r>
            <a:r>
              <a:rPr lang="en-ID" sz="1600" dirty="0"/>
              <a:t> </a:t>
            </a:r>
            <a:r>
              <a:rPr lang="en-ID" sz="1600" dirty="0" err="1"/>
              <a:t>akses</a:t>
            </a:r>
            <a:r>
              <a:rPr lang="en-ID" sz="1600" dirty="0"/>
              <a:t> </a:t>
            </a:r>
            <a:r>
              <a:rPr lang="en-ID" sz="1600" dirty="0" err="1"/>
              <a:t>pembiayaan</a:t>
            </a:r>
            <a:r>
              <a:rPr lang="en-ID" sz="1600" dirty="0"/>
              <a:t> yang </a:t>
            </a:r>
            <a:r>
              <a:rPr lang="en-ID" sz="1600" dirty="0" err="1"/>
              <a:t>lebih</a:t>
            </a:r>
            <a:r>
              <a:rPr lang="en-ID" sz="1600" dirty="0"/>
              <a:t> </a:t>
            </a:r>
            <a:r>
              <a:rPr lang="en-ID" sz="1600" dirty="0" err="1"/>
              <a:t>mudah</a:t>
            </a:r>
            <a:r>
              <a:rPr lang="en-ID" sz="1600" dirty="0"/>
              <a:t> </a:t>
            </a:r>
            <a:r>
              <a:rPr lang="en-ID" sz="1600" dirty="0" err="1"/>
              <a:t>kepada</a:t>
            </a:r>
            <a:r>
              <a:rPr lang="en-ID" sz="1600" dirty="0"/>
              <a:t> </a:t>
            </a:r>
            <a:r>
              <a:rPr lang="en-ID" sz="1600" dirty="0" err="1"/>
              <a:t>petani</a:t>
            </a:r>
            <a:r>
              <a:rPr lang="en-ID" sz="1600" dirty="0"/>
              <a:t>, </a:t>
            </a:r>
            <a:r>
              <a:rPr lang="en-ID" sz="1600" dirty="0" err="1"/>
              <a:t>termasuk</a:t>
            </a:r>
            <a:r>
              <a:rPr lang="en-ID" sz="1600" dirty="0"/>
              <a:t> </a:t>
            </a:r>
            <a:r>
              <a:rPr lang="en-ID" sz="1600" dirty="0" err="1"/>
              <a:t>kredit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bunga</a:t>
            </a:r>
            <a:r>
              <a:rPr lang="en-ID" sz="1600" dirty="0"/>
              <a:t> </a:t>
            </a:r>
            <a:r>
              <a:rPr lang="en-ID" sz="1600" dirty="0" err="1"/>
              <a:t>rendah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</a:t>
            </a:r>
            <a:r>
              <a:rPr lang="en-ID" sz="1600" dirty="0" err="1"/>
              <a:t>membeli</a:t>
            </a:r>
            <a:r>
              <a:rPr lang="en-ID" sz="1600" dirty="0"/>
              <a:t> </a:t>
            </a:r>
            <a:r>
              <a:rPr lang="en-ID" sz="1600" dirty="0" err="1"/>
              <a:t>alat</a:t>
            </a:r>
            <a:r>
              <a:rPr lang="en-ID" sz="1600" dirty="0"/>
              <a:t> </a:t>
            </a:r>
            <a:r>
              <a:rPr lang="en-ID" sz="1600" dirty="0" err="1"/>
              <a:t>pertanian</a:t>
            </a:r>
            <a:r>
              <a:rPr lang="en-ID" sz="1600" dirty="0"/>
              <a:t> </a:t>
            </a:r>
            <a:r>
              <a:rPr lang="en-ID" sz="1600" dirty="0" err="1"/>
              <a:t>atau</a:t>
            </a:r>
            <a:r>
              <a:rPr lang="en-ID" sz="1600" dirty="0"/>
              <a:t> </a:t>
            </a:r>
            <a:r>
              <a:rPr lang="en-ID" sz="1600" dirty="0" err="1"/>
              <a:t>bahan</a:t>
            </a:r>
            <a:r>
              <a:rPr lang="en-ID" sz="1600" dirty="0"/>
              <a:t> </a:t>
            </a:r>
            <a:r>
              <a:rPr lang="en-ID" sz="1600" dirty="0" err="1"/>
              <a:t>baku</a:t>
            </a:r>
            <a:r>
              <a:rPr lang="en-ID" sz="1600" dirty="0"/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n-ID" sz="1600" b="1" dirty="0" err="1"/>
              <a:t>Penguatan</a:t>
            </a:r>
            <a:r>
              <a:rPr lang="en-ID" sz="1600" b="1" dirty="0"/>
              <a:t> </a:t>
            </a:r>
            <a:r>
              <a:rPr lang="en-ID" sz="1600" b="1" dirty="0" err="1"/>
              <a:t>Rantai</a:t>
            </a:r>
            <a:r>
              <a:rPr lang="en-ID" sz="1600" b="1" dirty="0"/>
              <a:t> </a:t>
            </a:r>
            <a:r>
              <a:rPr lang="en-ID" sz="1600" b="1" dirty="0" err="1"/>
              <a:t>Pasokan</a:t>
            </a:r>
            <a:r>
              <a:rPr lang="en-ID" sz="1600" dirty="0"/>
              <a:t>: </a:t>
            </a:r>
            <a:r>
              <a:rPr lang="en-ID" sz="1600" dirty="0" err="1"/>
              <a:t>Meningkatkan</a:t>
            </a:r>
            <a:r>
              <a:rPr lang="en-ID" sz="1600" dirty="0"/>
              <a:t> </a:t>
            </a:r>
            <a:r>
              <a:rPr lang="en-ID" sz="1600" dirty="0" err="1"/>
              <a:t>akses</a:t>
            </a:r>
            <a:r>
              <a:rPr lang="en-ID" sz="1600" dirty="0"/>
              <a:t> pasar </a:t>
            </a:r>
            <a:r>
              <a:rPr lang="en-ID" sz="1600" dirty="0" err="1"/>
              <a:t>bagi</a:t>
            </a:r>
            <a:r>
              <a:rPr lang="en-ID" sz="1600" dirty="0"/>
              <a:t> </a:t>
            </a:r>
            <a:r>
              <a:rPr lang="en-ID" sz="1600" dirty="0" err="1"/>
              <a:t>produk</a:t>
            </a:r>
            <a:r>
              <a:rPr lang="en-ID" sz="1600" dirty="0"/>
              <a:t> </a:t>
            </a:r>
            <a:r>
              <a:rPr lang="en-ID" sz="1600" dirty="0" err="1"/>
              <a:t>pertanian</a:t>
            </a:r>
            <a:r>
              <a:rPr lang="en-ID" sz="1600" dirty="0"/>
              <a:t>, </a:t>
            </a:r>
            <a:r>
              <a:rPr lang="en-ID" sz="1600" dirty="0" err="1"/>
              <a:t>termasuk</a:t>
            </a:r>
            <a:r>
              <a:rPr lang="en-ID" sz="1600" dirty="0"/>
              <a:t> </a:t>
            </a:r>
            <a:r>
              <a:rPr lang="en-ID" sz="1600" dirty="0" err="1"/>
              <a:t>pengembangan</a:t>
            </a:r>
            <a:r>
              <a:rPr lang="en-ID" sz="1600" dirty="0"/>
              <a:t> pasar yang </a:t>
            </a:r>
            <a:r>
              <a:rPr lang="en-ID" sz="1600" dirty="0" err="1"/>
              <a:t>adil</a:t>
            </a:r>
            <a:r>
              <a:rPr lang="en-ID" sz="1600" dirty="0"/>
              <a:t> dan </a:t>
            </a:r>
            <a:r>
              <a:rPr lang="en-ID" sz="1600" dirty="0" err="1"/>
              <a:t>pengurangan</a:t>
            </a:r>
            <a:r>
              <a:rPr lang="en-ID" sz="1600" dirty="0"/>
              <a:t> </a:t>
            </a:r>
            <a:r>
              <a:rPr lang="en-ID" sz="1600" dirty="0" err="1"/>
              <a:t>perantara</a:t>
            </a:r>
            <a:r>
              <a:rPr lang="en-ID" sz="1600" dirty="0"/>
              <a:t> </a:t>
            </a:r>
            <a:r>
              <a:rPr lang="en-ID" sz="1600" dirty="0" err="1"/>
              <a:t>dalam</a:t>
            </a:r>
            <a:r>
              <a:rPr lang="en-ID" sz="1600" dirty="0"/>
              <a:t> </a:t>
            </a:r>
            <a:r>
              <a:rPr lang="en-ID" sz="1600" dirty="0" err="1"/>
              <a:t>distribusi</a:t>
            </a:r>
            <a:r>
              <a:rPr lang="en-ID" sz="1600" dirty="0"/>
              <a:t> </a:t>
            </a:r>
            <a:r>
              <a:rPr lang="en-ID" sz="1600" dirty="0" err="1"/>
              <a:t>hasil</a:t>
            </a:r>
            <a:r>
              <a:rPr lang="en-ID" sz="1600" dirty="0"/>
              <a:t> </a:t>
            </a:r>
            <a:r>
              <a:rPr lang="en-ID" sz="1600" dirty="0" err="1"/>
              <a:t>pertanian</a:t>
            </a:r>
            <a:r>
              <a:rPr lang="en-ID" sz="1600" dirty="0"/>
              <a:t>, </a:t>
            </a:r>
            <a:r>
              <a:rPr lang="en-ID" sz="1600" dirty="0" err="1"/>
              <a:t>akan</a:t>
            </a:r>
            <a:r>
              <a:rPr lang="en-ID" sz="1600" dirty="0"/>
              <a:t> </a:t>
            </a:r>
            <a:r>
              <a:rPr lang="en-ID" sz="1600" dirty="0" err="1"/>
              <a:t>membantu</a:t>
            </a:r>
            <a:r>
              <a:rPr lang="en-ID" sz="1600" dirty="0"/>
              <a:t> </a:t>
            </a:r>
            <a:r>
              <a:rPr lang="en-ID" sz="1600" dirty="0" err="1"/>
              <a:t>petani</a:t>
            </a:r>
            <a:r>
              <a:rPr lang="en-ID" sz="1600" dirty="0"/>
              <a:t> </a:t>
            </a:r>
            <a:r>
              <a:rPr lang="en-ID" sz="1600" dirty="0" err="1"/>
              <a:t>mendapatkan</a:t>
            </a:r>
            <a:r>
              <a:rPr lang="en-ID" sz="1600" dirty="0"/>
              <a:t> </a:t>
            </a:r>
            <a:r>
              <a:rPr lang="en-ID" sz="1600" dirty="0" err="1"/>
              <a:t>harga</a:t>
            </a:r>
            <a:r>
              <a:rPr lang="en-ID" sz="1600" dirty="0"/>
              <a:t> yang </a:t>
            </a:r>
            <a:r>
              <a:rPr lang="en-ID" sz="1600" dirty="0" err="1"/>
              <a:t>lebih</a:t>
            </a:r>
            <a:r>
              <a:rPr lang="en-ID" sz="1600" dirty="0"/>
              <a:t> </a:t>
            </a:r>
            <a:r>
              <a:rPr lang="en-ID" sz="1600" dirty="0" err="1"/>
              <a:t>baik</a:t>
            </a:r>
            <a:r>
              <a:rPr lang="en-ID" sz="1600" dirty="0"/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n-ID" sz="1600" b="1" dirty="0" err="1"/>
              <a:t>fasilitasi</a:t>
            </a:r>
            <a:r>
              <a:rPr lang="en-ID" sz="1600" b="1" dirty="0"/>
              <a:t> </a:t>
            </a:r>
            <a:r>
              <a:rPr lang="en-ID" sz="1600" b="1" dirty="0" err="1"/>
              <a:t>Ketenagakerjaan</a:t>
            </a:r>
            <a:r>
              <a:rPr lang="en-ID" sz="1600" dirty="0"/>
              <a:t>: </a:t>
            </a:r>
            <a:r>
              <a:rPr lang="en-ID" sz="1600" dirty="0" err="1"/>
              <a:t>Membuka</a:t>
            </a:r>
            <a:r>
              <a:rPr lang="en-ID" sz="1600" dirty="0"/>
              <a:t> </a:t>
            </a:r>
            <a:r>
              <a:rPr lang="en-ID" sz="1600" dirty="0" err="1"/>
              <a:t>jalur</a:t>
            </a:r>
            <a:r>
              <a:rPr lang="en-ID" sz="1600" dirty="0"/>
              <a:t> </a:t>
            </a:r>
            <a:r>
              <a:rPr lang="en-ID" sz="1600" dirty="0" err="1"/>
              <a:t>lebih</a:t>
            </a:r>
            <a:r>
              <a:rPr lang="en-ID" sz="1600" dirty="0"/>
              <a:t> </a:t>
            </a:r>
            <a:r>
              <a:rPr lang="en-ID" sz="1600" dirty="0" err="1"/>
              <a:t>banyak</a:t>
            </a:r>
            <a:r>
              <a:rPr lang="en-ID" sz="1600" dirty="0"/>
              <a:t> </a:t>
            </a:r>
            <a:r>
              <a:rPr lang="en-ID" sz="1600" dirty="0" err="1"/>
              <a:t>untuk</a:t>
            </a:r>
            <a:r>
              <a:rPr lang="en-ID" sz="1600" dirty="0"/>
              <a:t> program </a:t>
            </a:r>
            <a:r>
              <a:rPr lang="en-ID" sz="1600" dirty="0" err="1"/>
              <a:t>magang</a:t>
            </a:r>
            <a:r>
              <a:rPr lang="en-ID" sz="1600" dirty="0"/>
              <a:t>, </a:t>
            </a:r>
            <a:r>
              <a:rPr lang="en-ID" sz="1600" dirty="0" err="1"/>
              <a:t>pelatihan</a:t>
            </a:r>
            <a:r>
              <a:rPr lang="en-ID" sz="1600" dirty="0"/>
              <a:t> </a:t>
            </a:r>
            <a:r>
              <a:rPr lang="en-ID" sz="1600" dirty="0" err="1"/>
              <a:t>keterampilan</a:t>
            </a:r>
            <a:r>
              <a:rPr lang="en-ID" sz="1600" dirty="0"/>
              <a:t> yang </a:t>
            </a:r>
            <a:r>
              <a:rPr lang="en-ID" sz="1600" dirty="0" err="1"/>
              <a:t>relevan</a:t>
            </a:r>
            <a:r>
              <a:rPr lang="en-ID" sz="1600" dirty="0"/>
              <a:t> </a:t>
            </a:r>
            <a:r>
              <a:rPr lang="en-ID" sz="1600" dirty="0" err="1"/>
              <a:t>dengan</a:t>
            </a:r>
            <a:r>
              <a:rPr lang="en-ID" sz="1600" dirty="0"/>
              <a:t> </a:t>
            </a:r>
            <a:r>
              <a:rPr lang="en-ID" sz="1600" dirty="0" err="1"/>
              <a:t>kebutuhan</a:t>
            </a:r>
            <a:r>
              <a:rPr lang="en-ID" sz="1600" dirty="0"/>
              <a:t> pasar </a:t>
            </a:r>
            <a:r>
              <a:rPr lang="en-ID" sz="1600" dirty="0" err="1"/>
              <a:t>kerja</a:t>
            </a:r>
            <a:r>
              <a:rPr lang="en-ID" sz="1600" dirty="0"/>
              <a:t> modern, </a:t>
            </a:r>
            <a:r>
              <a:rPr lang="en-ID" sz="1600" dirty="0" err="1"/>
              <a:t>seperti</a:t>
            </a:r>
            <a:r>
              <a:rPr lang="en-ID" sz="1600" dirty="0"/>
              <a:t> </a:t>
            </a:r>
            <a:r>
              <a:rPr lang="en-ID" sz="1600" dirty="0" err="1"/>
              <a:t>keterampilan</a:t>
            </a:r>
            <a:r>
              <a:rPr lang="en-ID" sz="1600" dirty="0"/>
              <a:t> di </a:t>
            </a:r>
            <a:r>
              <a:rPr lang="en-ID" sz="1600" dirty="0" err="1"/>
              <a:t>bidang</a:t>
            </a:r>
            <a:r>
              <a:rPr lang="en-ID" sz="1600" dirty="0"/>
              <a:t> </a:t>
            </a:r>
            <a:r>
              <a:rPr lang="en-ID" sz="1600" dirty="0" err="1"/>
              <a:t>teknologi</a:t>
            </a:r>
            <a:r>
              <a:rPr lang="en-ID" sz="1600" dirty="0"/>
              <a:t>, </a:t>
            </a:r>
            <a:r>
              <a:rPr lang="en-ID" sz="1600" dirty="0" err="1"/>
              <a:t>manufaktur</a:t>
            </a:r>
            <a:r>
              <a:rPr lang="en-ID" sz="1600" dirty="0"/>
              <a:t>, </a:t>
            </a:r>
            <a:r>
              <a:rPr lang="en-ID" sz="1600" dirty="0" err="1"/>
              <a:t>atau</a:t>
            </a:r>
            <a:r>
              <a:rPr lang="en-ID" sz="1600" dirty="0"/>
              <a:t> </a:t>
            </a:r>
            <a:r>
              <a:rPr lang="en-ID" sz="1600" dirty="0" err="1"/>
              <a:t>sektor-sektor</a:t>
            </a:r>
            <a:r>
              <a:rPr lang="en-ID" sz="1600" dirty="0"/>
              <a:t> yang </a:t>
            </a:r>
            <a:r>
              <a:rPr lang="en-ID" sz="1600" dirty="0" err="1"/>
              <a:t>berkembang</a:t>
            </a:r>
            <a:r>
              <a:rPr lang="en-ID" sz="1600" dirty="0"/>
              <a:t> </a:t>
            </a:r>
            <a:r>
              <a:rPr lang="en-ID" sz="1600" dirty="0" err="1"/>
              <a:t>seperti</a:t>
            </a:r>
            <a:r>
              <a:rPr lang="en-ID" sz="1600" dirty="0"/>
              <a:t> </a:t>
            </a:r>
            <a:r>
              <a:rPr lang="en-ID" sz="1600" dirty="0" err="1"/>
              <a:t>ekonomi</a:t>
            </a:r>
            <a:r>
              <a:rPr lang="en-ID" sz="1600" dirty="0"/>
              <a:t> digital dan </a:t>
            </a:r>
            <a:r>
              <a:rPr lang="en-ID" sz="1600" dirty="0" err="1"/>
              <a:t>energi</a:t>
            </a:r>
            <a:r>
              <a:rPr lang="en-ID" sz="1600" dirty="0"/>
              <a:t> </a:t>
            </a:r>
            <a:r>
              <a:rPr lang="en-ID" sz="1600" dirty="0" err="1"/>
              <a:t>terbarukan</a:t>
            </a:r>
            <a:endParaRPr lang="en-ID" sz="16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endParaRPr kumimoji="0" lang="en-ID" sz="16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Poppins Medium" panose="00000600000000000000" pitchFamily="50" charset="0"/>
              <a:ea typeface="Poppins ExtraBold"/>
              <a:cs typeface="Poppins Medium" panose="00000600000000000000" pitchFamily="50" charset="0"/>
              <a:sym typeface="Poppi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9071757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3235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3352112-7561-58A5-BD32-2B4FB6C92FB9}"/>
              </a:ext>
            </a:extLst>
          </p:cNvPr>
          <p:cNvSpPr/>
          <p:nvPr/>
        </p:nvSpPr>
        <p:spPr>
          <a:xfrm>
            <a:off x="245588" y="4100233"/>
            <a:ext cx="7027287" cy="23383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CBE4D7-B9E3-D129-1278-FE76976839F4}"/>
              </a:ext>
            </a:extLst>
          </p:cNvPr>
          <p:cNvSpPr/>
          <p:nvPr/>
        </p:nvSpPr>
        <p:spPr>
          <a:xfrm>
            <a:off x="7752080" y="1686560"/>
            <a:ext cx="4094480" cy="49682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9" name="Google Shape;159;p8"/>
          <p:cNvSpPr txBox="1"/>
          <p:nvPr/>
        </p:nvSpPr>
        <p:spPr>
          <a:xfrm>
            <a:off x="245588" y="785596"/>
            <a:ext cx="888571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D" sz="3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rPr>
              <a:t>Business Understanding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E7451A-07BF-1F8C-13D5-0574F3AA2343}"/>
              </a:ext>
            </a:extLst>
          </p:cNvPr>
          <p:cNvSpPr txBox="1"/>
          <p:nvPr/>
        </p:nvSpPr>
        <p:spPr>
          <a:xfrm>
            <a:off x="415170" y="1820560"/>
            <a:ext cx="4766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D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uLnTx/>
              <a:uFillTx/>
              <a:latin typeface="Times New Roman" panose="02020603050405020304" pitchFamily="18" charset="0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EA363-48BF-C360-E2C7-6136D56A2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705" y="1858092"/>
            <a:ext cx="3830025" cy="4815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C1FD12-EF26-F489-8EBB-7391ED5E6198}"/>
              </a:ext>
            </a:extLst>
          </p:cNvPr>
          <p:cNvSpPr txBox="1"/>
          <p:nvPr/>
        </p:nvSpPr>
        <p:spPr>
          <a:xfrm>
            <a:off x="345440" y="1671703"/>
            <a:ext cx="702728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Pada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tahun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2022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Kabupaten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Lampung Timur juga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disebut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sebagai salah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kabupaten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kemiskinan</a:t>
            </a:r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ekstrem</a:t>
            </a:r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terbesar</a:t>
            </a:r>
            <a:r>
              <a:rPr lang="en-US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ketiga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Lampung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Tahun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2022. </a:t>
            </a:r>
            <a:endParaRPr lang="en-ID" sz="1400" kern="0" dirty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algn="just"/>
            <a:endParaRPr lang="en-US" sz="14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id-ID" sz="1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Kemiskinan energi 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menunjukkan kurangnya akses terhadap bahan bakar, terutama energi bersih. Umumnya energi dipasok oleh infrastruktur yang menandakan kemampuan dan keuangan pemerintah</a:t>
            </a:r>
            <a:endParaRPr lang="en-ID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252C68-F30C-82E2-C203-ED1986C60B61}"/>
              </a:ext>
            </a:extLst>
          </p:cNvPr>
          <p:cNvSpPr txBox="1"/>
          <p:nvPr/>
        </p:nvSpPr>
        <p:spPr>
          <a:xfrm>
            <a:off x="345439" y="3209133"/>
            <a:ext cx="702728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erbanding terbalik dengan nilai dari </a:t>
            </a:r>
            <a:r>
              <a:rPr lang="id-ID" sz="14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Indeks Pembangunan Manusia</a:t>
            </a:r>
            <a:r>
              <a:rPr lang="id-ID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yaitu tahun 2021-2022 sebesar 70.12. IPM menceriminkan bagaimana penduduk dapat mengakses hasil pembangunan dalam memperoleh pendapatan, kesehatan, pendidikan, dan kebutuhan lainnya. </a:t>
            </a:r>
            <a:endParaRPr kumimoji="0" lang="en-ID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18A48B-9F14-DED9-FD8F-5C5D7B49C02A}"/>
              </a:ext>
            </a:extLst>
          </p:cNvPr>
          <p:cNvSpPr txBox="1"/>
          <p:nvPr/>
        </p:nvSpPr>
        <p:spPr>
          <a:xfrm>
            <a:off x="303081" y="4181130"/>
            <a:ext cx="69697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Tujuan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algn="just"/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Memberikan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gambaran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kondisi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kemiskinan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di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kabupaten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lampung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timur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dilihat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dari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perspektif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aksesibilitas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dan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keterjangkauan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energi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serta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variabel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apa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saja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berkontribusi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besar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terhadap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pengelompokkan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kemiskinan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Metode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algn="just"/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Metode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klasifikasi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ID" dirty="0"/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 txBox="1"/>
          <p:nvPr/>
        </p:nvSpPr>
        <p:spPr>
          <a:xfrm>
            <a:off x="534390" y="1273357"/>
            <a:ext cx="888571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D" sz="3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rPr>
              <a:t>Data Understanding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9028B0EA-C1F6-1377-F09E-8559E3EE66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9217074"/>
                  </p:ext>
                </p:extLst>
              </p:nvPr>
            </p:nvGraphicFramePr>
            <p:xfrm>
              <a:off x="5161280" y="643314"/>
              <a:ext cx="6421120" cy="599237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46987">
                      <a:extLst>
                        <a:ext uri="{9D8B030D-6E8A-4147-A177-3AD203B41FA5}">
                          <a16:colId xmlns:a16="http://schemas.microsoft.com/office/drawing/2014/main" val="2892295688"/>
                        </a:ext>
                      </a:extLst>
                    </a:gridCol>
                    <a:gridCol w="1125728">
                      <a:extLst>
                        <a:ext uri="{9D8B030D-6E8A-4147-A177-3AD203B41FA5}">
                          <a16:colId xmlns:a16="http://schemas.microsoft.com/office/drawing/2014/main" val="2320508675"/>
                        </a:ext>
                      </a:extLst>
                    </a:gridCol>
                    <a:gridCol w="3748405">
                      <a:extLst>
                        <a:ext uri="{9D8B030D-6E8A-4147-A177-3AD203B41FA5}">
                          <a16:colId xmlns:a16="http://schemas.microsoft.com/office/drawing/2014/main" val="10460038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 dirty="0" err="1">
                              <a:effectLst/>
                            </a:rPr>
                            <a:t>Variabel</a:t>
                          </a:r>
                          <a:endParaRPr lang="en-ID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Label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Definisi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90727189"/>
                      </a:ext>
                    </a:extLst>
                  </a:tr>
                  <a:tr h="51080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 dirty="0" err="1">
                              <a:effectLst/>
                            </a:rPr>
                            <a:t>Pendapatan</a:t>
                          </a:r>
                          <a:endParaRPr lang="en-ID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 dirty="0" err="1">
                              <a:effectLst/>
                            </a:rPr>
                            <a:t>Pendapatan</a:t>
                          </a:r>
                          <a:endParaRPr lang="en-ID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 dirty="0">
                              <a:effectLst/>
                            </a:rPr>
                            <a:t>Total </a:t>
                          </a:r>
                          <a:r>
                            <a:rPr lang="en-US" sz="1200" dirty="0" err="1">
                              <a:effectLst/>
                            </a:rPr>
                            <a:t>pendapatan</a:t>
                          </a:r>
                          <a:r>
                            <a:rPr lang="en-US" sz="1200" dirty="0">
                              <a:effectLst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</a:rPr>
                            <a:t>dalam</a:t>
                          </a:r>
                          <a:r>
                            <a:rPr lang="en-US" sz="1200" dirty="0">
                              <a:effectLst/>
                            </a:rPr>
                            <a:t> 12 </a:t>
                          </a:r>
                          <a:r>
                            <a:rPr lang="en-US" sz="1200" dirty="0" err="1">
                              <a:effectLst/>
                            </a:rPr>
                            <a:t>bulan</a:t>
                          </a:r>
                          <a:r>
                            <a:rPr lang="en-US" sz="1200" dirty="0">
                              <a:effectLst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</a:rPr>
                            <a:t>terakhir</a:t>
                          </a:r>
                          <a:r>
                            <a:rPr lang="en-US" sz="1200" dirty="0">
                              <a:effectLst/>
                            </a:rPr>
                            <a:t> (</a:t>
                          </a:r>
                          <a:r>
                            <a:rPr lang="en-US" sz="1200" dirty="0" err="1">
                              <a:effectLst/>
                            </a:rPr>
                            <a:t>pendekatan</a:t>
                          </a:r>
                          <a:r>
                            <a:rPr lang="en-US" sz="1200" dirty="0">
                              <a:effectLst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</a:rPr>
                            <a:t>pengeluaran</a:t>
                          </a:r>
                          <a:r>
                            <a:rPr lang="en-US" sz="1200" dirty="0">
                              <a:effectLst/>
                            </a:rPr>
                            <a:t>)</a:t>
                          </a:r>
                          <a:endParaRPr lang="en-ID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76133803"/>
                      </a:ext>
                    </a:extLst>
                  </a:tr>
                  <a:tr h="51080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Status miskin</a:t>
                          </a:r>
                          <a:endParaRPr lang="en-ID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status</a:t>
                          </a:r>
                          <a:endParaRPr lang="en-ID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Pengeluaran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dibawah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garis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kemiskinnan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lampung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timur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2022</a:t>
                          </a:r>
                          <a:endParaRPr lang="en-ID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96238911"/>
                      </a:ext>
                    </a:extLst>
                  </a:tr>
                  <a:tr h="32188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Engel Koefisien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engel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Biaya makanan/Total Pengeluaran rumah tangga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41409814"/>
                      </a:ext>
                    </a:extLst>
                  </a:tr>
                  <a:tr h="24095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Pensiun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Pensiun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program pensiun =1, tidak ada=0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89433492"/>
                      </a:ext>
                    </a:extLst>
                  </a:tr>
                  <a:tr h="24095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Asuransi Kesehatan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Medis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Asuransi Kesehatan=1, tidak ada=0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35631568"/>
                      </a:ext>
                    </a:extLst>
                  </a:tr>
                  <a:tr h="24095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Status Kesehatan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kesehatan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Baik =1 ; kurang baik =0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8167285"/>
                      </a:ext>
                    </a:extLst>
                  </a:tr>
                  <a:tr h="82949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Aksesibilitas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aksesibilitas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Bahan bakar padat (batu bara, kayu bakar) untuk memaak=1, lainnya (gas/cairan,gas alam, energi surya, listrik)=0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5652853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Keterjangkauan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keterjangkauan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 dirty="0" err="1">
                              <a:effectLst/>
                            </a:rPr>
                            <a:t>Biaya</a:t>
                          </a:r>
                          <a:r>
                            <a:rPr lang="en-US" sz="1200" dirty="0">
                              <a:effectLst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</a:rPr>
                            <a:t>untuk</a:t>
                          </a:r>
                          <a:r>
                            <a:rPr lang="en-US" sz="1200" dirty="0">
                              <a:effectLst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</a:rPr>
                            <a:t>listrik</a:t>
                          </a:r>
                          <a:r>
                            <a:rPr lang="en-US" sz="1200" dirty="0">
                              <a:effectLst/>
                            </a:rPr>
                            <a:t>, </a:t>
                          </a:r>
                          <a:r>
                            <a:rPr lang="en-US" sz="1200" dirty="0" err="1">
                              <a:effectLst/>
                            </a:rPr>
                            <a:t>bahan</a:t>
                          </a:r>
                          <a:r>
                            <a:rPr lang="en-US" sz="1200" dirty="0">
                              <a:effectLst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</a:rPr>
                            <a:t>bakar</a:t>
                          </a:r>
                          <a:r>
                            <a:rPr lang="en-US" sz="1200" dirty="0">
                              <a:effectLst/>
                            </a:rPr>
                            <a:t> dan </a:t>
                          </a:r>
                          <a:r>
                            <a:rPr lang="en-US" sz="1200" dirty="0" err="1">
                              <a:effectLst/>
                            </a:rPr>
                            <a:t>energi</a:t>
                          </a:r>
                          <a:r>
                            <a:rPr lang="en-US" sz="1200" dirty="0">
                              <a:effectLst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</a:rPr>
                            <a:t>lainnya</a:t>
                          </a:r>
                          <a:endParaRPr lang="en-ID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21866122"/>
                      </a:ext>
                    </a:extLst>
                  </a:tr>
                  <a:tr h="24095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Usia KRT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Usia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Usia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10304579"/>
                      </a:ext>
                    </a:extLst>
                  </a:tr>
                  <a:tr h="24095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Jenis Kelamin KRT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JK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Laki laki =1 ;  Perempuan=0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16273188"/>
                      </a:ext>
                    </a:extLst>
                  </a:tr>
                  <a:tr h="24095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Status Pernikahan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Pernikahan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Menikah =1 ; lainnya=0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14889572"/>
                      </a:ext>
                    </a:extLst>
                  </a:tr>
                  <a:tr h="24095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Status Pekerjaan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Job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Bekerja=1 ; tidak bekerja=0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05188982"/>
                      </a:ext>
                    </a:extLst>
                  </a:tr>
                  <a:tr h="269846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Pendidikan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Pendidikan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</a:rPr>
                                  <m:t>≤</m:t>
                                </m:r>
                                <m:r>
                                  <a:rPr lang="en-US" sz="1200">
                                    <a:effectLst/>
                                  </a:rPr>
                                  <m:t>𝑆𝐷</m:t>
                                </m:r>
                                <m:r>
                                  <a:rPr lang="en-US" sz="1200">
                                    <a:effectLst/>
                                  </a:rPr>
                                  <m:t>=1 ; </m:t>
                                </m:r>
                                <m:r>
                                  <a:rPr lang="en-US" sz="1200">
                                    <a:effectLst/>
                                  </a:rPr>
                                  <m:t>𝑆𝑀𝑃</m:t>
                                </m:r>
                                <m:r>
                                  <a:rPr lang="en-US" sz="1200">
                                    <a:effectLst/>
                                  </a:rPr>
                                  <m:t>=4 ; ≥</m:t>
                                </m:r>
                                <m:r>
                                  <a:rPr lang="en-US" sz="1200">
                                    <a:effectLst/>
                                  </a:rPr>
                                  <m:t>𝑆𝑀𝐴</m:t>
                                </m:r>
                                <m:r>
                                  <a:rPr lang="en-US" sz="1200">
                                    <a:effectLst/>
                                  </a:rPr>
                                  <m:t>=8</m:t>
                                </m:r>
                              </m:oMath>
                            </m:oMathPara>
                          </a14:m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92112340"/>
                      </a:ext>
                    </a:extLst>
                  </a:tr>
                  <a:tr h="35077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Kepemilikan Rumah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Rumah 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Milik sendiri =1 ; Lainnya =0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45635195"/>
                      </a:ext>
                    </a:extLst>
                  </a:tr>
                  <a:tr h="24095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Sektor Pekerjaan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sektor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Pertanian =1 ; Non Pertanian=0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8477676"/>
                      </a:ext>
                    </a:extLst>
                  </a:tr>
                  <a:tr h="39503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 dirty="0" err="1">
                              <a:effectLst/>
                            </a:rPr>
                            <a:t>Ukuran</a:t>
                          </a:r>
                          <a:r>
                            <a:rPr lang="en-US" sz="1200" dirty="0">
                              <a:effectLst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</a:rPr>
                            <a:t>Rumahtangga</a:t>
                          </a:r>
                          <a:endParaRPr lang="en-ID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Anggota 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Jumlah anggota rumah tangga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3938045"/>
                      </a:ext>
                    </a:extLst>
                  </a:tr>
                  <a:tr h="24095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Klasifikasi wilayah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wilayah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 dirty="0" err="1">
                              <a:effectLst/>
                            </a:rPr>
                            <a:t>Perkotaan</a:t>
                          </a:r>
                          <a:r>
                            <a:rPr lang="en-US" sz="1200" dirty="0">
                              <a:effectLst/>
                            </a:rPr>
                            <a:t>=1 ; </a:t>
                          </a:r>
                          <a:r>
                            <a:rPr lang="en-US" sz="1200" dirty="0" err="1">
                              <a:effectLst/>
                            </a:rPr>
                            <a:t>Perdesaan</a:t>
                          </a:r>
                          <a:r>
                            <a:rPr lang="en-US" sz="1200" dirty="0">
                              <a:effectLst/>
                            </a:rPr>
                            <a:t> =0</a:t>
                          </a:r>
                          <a:endParaRPr lang="en-ID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6489047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9028B0EA-C1F6-1377-F09E-8559E3EE66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9217074"/>
                  </p:ext>
                </p:extLst>
              </p:nvPr>
            </p:nvGraphicFramePr>
            <p:xfrm>
              <a:off x="5161280" y="643314"/>
              <a:ext cx="6421120" cy="599237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546987">
                      <a:extLst>
                        <a:ext uri="{9D8B030D-6E8A-4147-A177-3AD203B41FA5}">
                          <a16:colId xmlns:a16="http://schemas.microsoft.com/office/drawing/2014/main" val="2892295688"/>
                        </a:ext>
                      </a:extLst>
                    </a:gridCol>
                    <a:gridCol w="1125728">
                      <a:extLst>
                        <a:ext uri="{9D8B030D-6E8A-4147-A177-3AD203B41FA5}">
                          <a16:colId xmlns:a16="http://schemas.microsoft.com/office/drawing/2014/main" val="2320508675"/>
                        </a:ext>
                      </a:extLst>
                    </a:gridCol>
                    <a:gridCol w="3748405">
                      <a:extLst>
                        <a:ext uri="{9D8B030D-6E8A-4147-A177-3AD203B41FA5}">
                          <a16:colId xmlns:a16="http://schemas.microsoft.com/office/drawing/2014/main" val="104600381"/>
                        </a:ext>
                      </a:extLst>
                    </a:gridCol>
                  </a:tblGrid>
                  <a:tr h="24504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 dirty="0" err="1">
                              <a:effectLst/>
                            </a:rPr>
                            <a:t>Variabel</a:t>
                          </a:r>
                          <a:endParaRPr lang="en-ID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Label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Definisi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90727189"/>
                      </a:ext>
                    </a:extLst>
                  </a:tr>
                  <a:tr h="51936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 dirty="0" err="1">
                              <a:effectLst/>
                            </a:rPr>
                            <a:t>Pendapatan</a:t>
                          </a:r>
                          <a:endParaRPr lang="en-ID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 dirty="0" err="1">
                              <a:effectLst/>
                            </a:rPr>
                            <a:t>Pendapatan</a:t>
                          </a:r>
                          <a:endParaRPr lang="en-ID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 dirty="0">
                              <a:effectLst/>
                            </a:rPr>
                            <a:t>Total </a:t>
                          </a:r>
                          <a:r>
                            <a:rPr lang="en-US" sz="1200" dirty="0" err="1">
                              <a:effectLst/>
                            </a:rPr>
                            <a:t>pendapatan</a:t>
                          </a:r>
                          <a:r>
                            <a:rPr lang="en-US" sz="1200" dirty="0">
                              <a:effectLst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</a:rPr>
                            <a:t>dalam</a:t>
                          </a:r>
                          <a:r>
                            <a:rPr lang="en-US" sz="1200" dirty="0">
                              <a:effectLst/>
                            </a:rPr>
                            <a:t> 12 </a:t>
                          </a:r>
                          <a:r>
                            <a:rPr lang="en-US" sz="1200" dirty="0" err="1">
                              <a:effectLst/>
                            </a:rPr>
                            <a:t>bulan</a:t>
                          </a:r>
                          <a:r>
                            <a:rPr lang="en-US" sz="1200" dirty="0">
                              <a:effectLst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</a:rPr>
                            <a:t>terakhir</a:t>
                          </a:r>
                          <a:r>
                            <a:rPr lang="en-US" sz="1200" dirty="0">
                              <a:effectLst/>
                            </a:rPr>
                            <a:t> (</a:t>
                          </a:r>
                          <a:r>
                            <a:rPr lang="en-US" sz="1200" dirty="0" err="1">
                              <a:effectLst/>
                            </a:rPr>
                            <a:t>pendekatan</a:t>
                          </a:r>
                          <a:r>
                            <a:rPr lang="en-US" sz="1200" dirty="0">
                              <a:effectLst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</a:rPr>
                            <a:t>pengeluaran</a:t>
                          </a:r>
                          <a:r>
                            <a:rPr lang="en-US" sz="1200" dirty="0">
                              <a:effectLst/>
                            </a:rPr>
                            <a:t>)</a:t>
                          </a:r>
                          <a:endParaRPr lang="en-ID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576133803"/>
                      </a:ext>
                    </a:extLst>
                  </a:tr>
                  <a:tr h="51574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Status miskin</a:t>
                          </a:r>
                          <a:endParaRPr lang="en-ID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status</a:t>
                          </a:r>
                          <a:endParaRPr lang="en-ID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Pengeluaran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dibawah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garis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kemiskinnan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lampung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timur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ea typeface="Times New Roman" panose="02020603050405020304" pitchFamily="18" charset="0"/>
                            </a:rPr>
                            <a:t> 2022</a:t>
                          </a:r>
                          <a:endParaRPr lang="en-ID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96238911"/>
                      </a:ext>
                    </a:extLst>
                  </a:tr>
                  <a:tr h="321885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Engel Koefisien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engel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Biaya makanan/Total Pengeluaran rumah tangga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41409814"/>
                      </a:ext>
                    </a:extLst>
                  </a:tr>
                  <a:tr h="24504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Pensiun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Pensiun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program pensiun =1, tidak ada=0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89433492"/>
                      </a:ext>
                    </a:extLst>
                  </a:tr>
                  <a:tr h="24504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Asuransi Kesehatan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Medis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Asuransi Kesehatan=1, tidak ada=0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35631568"/>
                      </a:ext>
                    </a:extLst>
                  </a:tr>
                  <a:tr h="24504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Status Kesehatan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kesehatan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Baik =1 ; kurang baik =0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8167285"/>
                      </a:ext>
                    </a:extLst>
                  </a:tr>
                  <a:tr h="829499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Aksesibilitas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aksesibilitas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Bahan bakar padat (batu bara, kayu bakar) untuk memaak=1, lainnya (gas/cairan,gas alam, energi surya, listrik)=0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35652853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Keterjangkauan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keterjangkauan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 dirty="0" err="1">
                              <a:effectLst/>
                            </a:rPr>
                            <a:t>Biaya</a:t>
                          </a:r>
                          <a:r>
                            <a:rPr lang="en-US" sz="1200" dirty="0">
                              <a:effectLst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</a:rPr>
                            <a:t>untuk</a:t>
                          </a:r>
                          <a:r>
                            <a:rPr lang="en-US" sz="1200" dirty="0">
                              <a:effectLst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</a:rPr>
                            <a:t>listrik</a:t>
                          </a:r>
                          <a:r>
                            <a:rPr lang="en-US" sz="1200" dirty="0">
                              <a:effectLst/>
                            </a:rPr>
                            <a:t>, </a:t>
                          </a:r>
                          <a:r>
                            <a:rPr lang="en-US" sz="1200" dirty="0" err="1">
                              <a:effectLst/>
                            </a:rPr>
                            <a:t>bahan</a:t>
                          </a:r>
                          <a:r>
                            <a:rPr lang="en-US" sz="1200" dirty="0">
                              <a:effectLst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</a:rPr>
                            <a:t>bakar</a:t>
                          </a:r>
                          <a:r>
                            <a:rPr lang="en-US" sz="1200" dirty="0">
                              <a:effectLst/>
                            </a:rPr>
                            <a:t> dan </a:t>
                          </a:r>
                          <a:r>
                            <a:rPr lang="en-US" sz="1200" dirty="0" err="1">
                              <a:effectLst/>
                            </a:rPr>
                            <a:t>energi</a:t>
                          </a:r>
                          <a:r>
                            <a:rPr lang="en-US" sz="1200" dirty="0">
                              <a:effectLst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</a:rPr>
                            <a:t>lainnya</a:t>
                          </a:r>
                          <a:endParaRPr lang="en-ID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21866122"/>
                      </a:ext>
                    </a:extLst>
                  </a:tr>
                  <a:tr h="24504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Usia KRT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Usia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Usia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10304579"/>
                      </a:ext>
                    </a:extLst>
                  </a:tr>
                  <a:tr h="24504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Jenis Kelamin KRT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JK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Laki laki =1 ;  Perempuan=0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16273188"/>
                      </a:ext>
                    </a:extLst>
                  </a:tr>
                  <a:tr h="24504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Status Pernikahan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Pernikahan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Menikah =1 ; lainnya=0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714889572"/>
                      </a:ext>
                    </a:extLst>
                  </a:tr>
                  <a:tr h="24504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Status Pekerjaan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Job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Bekerja=1 ; tidak bekerja=0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0518898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Pendidikan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Pendidikan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71545" t="-1637778" r="-813" b="-48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2112340"/>
                      </a:ext>
                    </a:extLst>
                  </a:tr>
                  <a:tr h="350772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Kepemilikan Rumah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Rumah 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Milik sendiri =1 ; Lainnya =0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845635195"/>
                      </a:ext>
                    </a:extLst>
                  </a:tr>
                  <a:tr h="24504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Sektor Pekerjaan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sektor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Pertanian =1 ; Non Pertanian=0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8477676"/>
                      </a:ext>
                    </a:extLst>
                  </a:tr>
                  <a:tr h="395033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 dirty="0" err="1">
                              <a:effectLst/>
                            </a:rPr>
                            <a:t>Ukuran</a:t>
                          </a:r>
                          <a:r>
                            <a:rPr lang="en-US" sz="1200" dirty="0">
                              <a:effectLst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</a:rPr>
                            <a:t>Rumahtangga</a:t>
                          </a:r>
                          <a:endParaRPr lang="en-ID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Anggota 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Jumlah anggota rumah tangga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03938045"/>
                      </a:ext>
                    </a:extLst>
                  </a:tr>
                  <a:tr h="245047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Klasifikasi wilayah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>
                              <a:effectLst/>
                            </a:rPr>
                            <a:t>wilayah</a:t>
                          </a:r>
                          <a:endParaRPr lang="en-ID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200" dirty="0" err="1">
                              <a:effectLst/>
                            </a:rPr>
                            <a:t>Perkotaan</a:t>
                          </a:r>
                          <a:r>
                            <a:rPr lang="en-US" sz="1200" dirty="0">
                              <a:effectLst/>
                            </a:rPr>
                            <a:t>=1 ; </a:t>
                          </a:r>
                          <a:r>
                            <a:rPr lang="en-US" sz="1200" dirty="0" err="1">
                              <a:effectLst/>
                            </a:rPr>
                            <a:t>Perdesaan</a:t>
                          </a:r>
                          <a:r>
                            <a:rPr lang="en-US" sz="1200" dirty="0">
                              <a:effectLst/>
                            </a:rPr>
                            <a:t> =0</a:t>
                          </a:r>
                          <a:endParaRPr lang="en-ID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648904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Google Shape;159;p8">
            <a:extLst>
              <a:ext uri="{FF2B5EF4-FFF2-40B4-BE49-F238E27FC236}">
                <a16:creationId xmlns:a16="http://schemas.microsoft.com/office/drawing/2014/main" id="{6E23988B-6717-D870-7DC7-AC1E5BBC291D}"/>
              </a:ext>
            </a:extLst>
          </p:cNvPr>
          <p:cNvSpPr txBox="1"/>
          <p:nvPr/>
        </p:nvSpPr>
        <p:spPr>
          <a:xfrm>
            <a:off x="534390" y="2976880"/>
            <a:ext cx="888571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i="1" kern="0" dirty="0" err="1">
                <a:solidFill>
                  <a:srgbClr val="002060"/>
                </a:solidFill>
                <a:latin typeface="Poppins" panose="00000500000000000000" pitchFamily="2" charset="0"/>
                <a:ea typeface="Poppins ExtraBold"/>
                <a:cs typeface="Poppins" panose="00000500000000000000" pitchFamily="2" charset="0"/>
                <a:sym typeface="Poppins ExtraBold"/>
              </a:rPr>
              <a:t>Sumber</a:t>
            </a:r>
            <a:r>
              <a:rPr lang="en-US" sz="1600" i="1" kern="0" dirty="0">
                <a:solidFill>
                  <a:srgbClr val="002060"/>
                </a:solidFill>
                <a:latin typeface="Poppins" panose="00000500000000000000" pitchFamily="2" charset="0"/>
                <a:ea typeface="Poppins ExtraBold"/>
                <a:cs typeface="Poppins" panose="00000500000000000000" pitchFamily="2" charset="0"/>
                <a:sym typeface="Poppins ExtraBold"/>
              </a:rPr>
              <a:t> : Badan Pusat </a:t>
            </a:r>
            <a:r>
              <a:rPr lang="en-US" sz="1600" i="1" kern="0" dirty="0" err="1">
                <a:solidFill>
                  <a:srgbClr val="002060"/>
                </a:solidFill>
                <a:latin typeface="Poppins" panose="00000500000000000000" pitchFamily="2" charset="0"/>
                <a:ea typeface="Poppins ExtraBold"/>
                <a:cs typeface="Poppins" panose="00000500000000000000" pitchFamily="2" charset="0"/>
                <a:sym typeface="Poppins ExtraBold"/>
              </a:rPr>
              <a:t>Statistik</a:t>
            </a:r>
            <a:endParaRPr lang="en-US" sz="1600" i="1" kern="0" dirty="0">
              <a:solidFill>
                <a:srgbClr val="002060"/>
              </a:solidFill>
              <a:latin typeface="Poppins" panose="00000500000000000000" pitchFamily="2" charset="0"/>
              <a:ea typeface="Poppins ExtraBold"/>
              <a:cs typeface="Poppins" panose="00000500000000000000" pitchFamily="2" charset="0"/>
              <a:sym typeface="Poppins ExtraBol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i="1" kern="0" dirty="0">
                <a:solidFill>
                  <a:srgbClr val="002060"/>
                </a:solidFill>
                <a:latin typeface="Poppins" panose="00000500000000000000" pitchFamily="2" charset="0"/>
                <a:ea typeface="Poppins ExtraBold"/>
                <a:cs typeface="Poppins" panose="00000500000000000000" pitchFamily="2" charset="0"/>
                <a:sym typeface="Poppins ExtraBold"/>
              </a:rPr>
              <a:t>Kondisi:17 </a:t>
            </a:r>
            <a:r>
              <a:rPr lang="en-US" sz="1600" i="1" kern="0" dirty="0" err="1">
                <a:solidFill>
                  <a:srgbClr val="002060"/>
                </a:solidFill>
                <a:latin typeface="Poppins" panose="00000500000000000000" pitchFamily="2" charset="0"/>
                <a:ea typeface="Poppins ExtraBold"/>
                <a:cs typeface="Poppins" panose="00000500000000000000" pitchFamily="2" charset="0"/>
                <a:sym typeface="Poppins ExtraBold"/>
              </a:rPr>
              <a:t>atribut</a:t>
            </a:r>
            <a:r>
              <a:rPr lang="en-US" sz="1600" i="1" kern="0" dirty="0">
                <a:solidFill>
                  <a:srgbClr val="002060"/>
                </a:solidFill>
                <a:latin typeface="Poppins" panose="00000500000000000000" pitchFamily="2" charset="0"/>
                <a:ea typeface="Poppins ExtraBold"/>
                <a:cs typeface="Poppins" panose="00000500000000000000" pitchFamily="2" charset="0"/>
                <a:sym typeface="Poppins ExtraBold"/>
              </a:rPr>
              <a:t>, 870 row</a:t>
            </a:r>
            <a:endParaRPr kumimoji="0" lang="en-ID" sz="1600" i="1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Poppins" panose="00000500000000000000" pitchFamily="2" charset="0"/>
              <a:ea typeface="Poppins ExtraBold"/>
              <a:cs typeface="Poppins" panose="00000500000000000000" pitchFamily="2" charset="0"/>
              <a:sym typeface="Poppi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05507582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 txBox="1"/>
          <p:nvPr/>
        </p:nvSpPr>
        <p:spPr>
          <a:xfrm>
            <a:off x="219086" y="872074"/>
            <a:ext cx="888571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D" sz="3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rPr>
              <a:t>Data Preparation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57D0BA-1EA6-2F56-B915-961D5B997D91}"/>
              </a:ext>
            </a:extLst>
          </p:cNvPr>
          <p:cNvSpPr txBox="1"/>
          <p:nvPr/>
        </p:nvSpPr>
        <p:spPr>
          <a:xfrm>
            <a:off x="162560" y="1517640"/>
            <a:ext cx="626872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lang="en-ID" sz="18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Melakukan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800" b="1" kern="0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Import data 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SSN_2022_1804.CSV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lang="en-ID" sz="1800" b="1" kern="0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Set role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ID" sz="18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Tahun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 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id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	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kab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	 id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	</a:t>
            </a:r>
            <a:r>
              <a:rPr lang="en-ID" sz="18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renum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	 id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	status	 label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3. </a:t>
            </a:r>
            <a:r>
              <a:rPr lang="en-ID" sz="18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Pengecekkan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missing value dan/</a:t>
            </a:r>
            <a:r>
              <a:rPr lang="en-ID" sz="18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atau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inco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nsistent data.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Hasilnya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menunjukkan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tidak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ada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missing value dan inconsistent data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4. </a:t>
            </a:r>
            <a:r>
              <a:rPr lang="en-ID" sz="18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Melakukan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encoding </a:t>
            </a:r>
            <a:r>
              <a:rPr lang="en-ID" sz="1800" b="1" kern="0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nominal to numerical 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dan </a:t>
            </a:r>
            <a:r>
              <a:rPr lang="en-ID" sz="18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pengecekkan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sz="18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matriks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sz="18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korelasi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sz="18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antar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variable. </a:t>
            </a:r>
            <a:r>
              <a:rPr lang="en-ID" sz="18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Hasilnya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sz="18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menunjukkan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sz="18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bahwa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sz="18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bahwa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sz="18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terdapat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variable yang </a:t>
            </a:r>
            <a:r>
              <a:rPr lang="en-ID" sz="18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terindentifikasi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? . Ketika di </a:t>
            </a:r>
            <a:r>
              <a:rPr lang="en-ID" sz="18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cek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sz="18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visualisasinya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sz="18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semuanya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sz="18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berkode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1 </a:t>
            </a:r>
            <a:r>
              <a:rPr lang="en-ID" sz="18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sehingga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sz="18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tidak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sz="18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menunjukkan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sz="18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perbedaan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sz="18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ke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pada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variable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apapun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. Solusi yang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dilakukan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adalah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mendrop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atribut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medis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dari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analisis</a:t>
            </a:r>
            <a:endParaRPr lang="en-ID" kern="0" dirty="0">
              <a:solidFill>
                <a:srgbClr val="000000"/>
              </a:solidFill>
              <a:latin typeface="Calibri"/>
              <a:ea typeface="Calibri"/>
              <a:cs typeface="Calibri"/>
              <a:sym typeface="Wingdings" panose="05000000000000000000" pitchFamily="2" charset="2"/>
            </a:endParaRP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5.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Atribut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pensiun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dan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jaminan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serta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rumah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dan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listrik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berkorelasi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1. oleh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karena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itu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hanya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salah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satu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atribut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sang yang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akan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digunakan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yaitu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atribut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jaminan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.</a:t>
            </a:r>
            <a:endParaRPr lang="en-ID" sz="18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83370B-F13E-9A47-4003-28C2EE8E6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355" y="1288762"/>
            <a:ext cx="5499645" cy="398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49924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A6E3D5-D85D-5E03-F5B3-30FF028E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19" y="1662687"/>
            <a:ext cx="9689432" cy="4383315"/>
          </a:xfrm>
          <a:prstGeom prst="rect">
            <a:avLst/>
          </a:prstGeom>
        </p:spPr>
      </p:pic>
      <p:sp>
        <p:nvSpPr>
          <p:cNvPr id="4" name="Google Shape;159;p8">
            <a:extLst>
              <a:ext uri="{FF2B5EF4-FFF2-40B4-BE49-F238E27FC236}">
                <a16:creationId xmlns:a16="http://schemas.microsoft.com/office/drawing/2014/main" id="{DC189E54-5FB3-5FDA-A9EE-560CED6BE5D5}"/>
              </a:ext>
            </a:extLst>
          </p:cNvPr>
          <p:cNvSpPr txBox="1"/>
          <p:nvPr/>
        </p:nvSpPr>
        <p:spPr>
          <a:xfrm>
            <a:off x="3559052" y="881700"/>
            <a:ext cx="888571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b="1" kern="0" dirty="0">
                <a:solidFill>
                  <a:srgbClr val="002060"/>
                </a:solidFill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rPr>
              <a:t>Correlation </a:t>
            </a:r>
            <a:r>
              <a:rPr lang="en-US" sz="3200" b="1" kern="0" dirty="0" err="1">
                <a:solidFill>
                  <a:srgbClr val="002060"/>
                </a:solidFill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rPr>
              <a:t>Matriks</a:t>
            </a:r>
            <a:endParaRPr kumimoji="0" lang="en-ID" sz="32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Poppins Medium" panose="00000600000000000000" pitchFamily="50" charset="0"/>
              <a:ea typeface="Poppins ExtraBold"/>
              <a:cs typeface="Poppins Medium" panose="00000600000000000000" pitchFamily="50" charset="0"/>
              <a:sym typeface="Poppi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00986095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AA6E31-9411-91F4-F975-765C47A5689D}"/>
              </a:ext>
            </a:extLst>
          </p:cNvPr>
          <p:cNvSpPr/>
          <p:nvPr/>
        </p:nvSpPr>
        <p:spPr>
          <a:xfrm>
            <a:off x="6672216" y="223520"/>
            <a:ext cx="4666343" cy="64312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9" name="Google Shape;159;p8"/>
          <p:cNvSpPr txBox="1"/>
          <p:nvPr/>
        </p:nvSpPr>
        <p:spPr>
          <a:xfrm>
            <a:off x="534390" y="722972"/>
            <a:ext cx="888571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D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rPr>
              <a:t>Modeling</a:t>
            </a:r>
            <a:r>
              <a:rPr kumimoji="0" lang="en-ID" sz="3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rPr>
              <a:t> KE-1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A05566-90A2-37F1-302D-A52006FA9EE7}"/>
              </a:ext>
            </a:extLst>
          </p:cNvPr>
          <p:cNvSpPr txBox="1"/>
          <p:nvPr/>
        </p:nvSpPr>
        <p:spPr>
          <a:xfrm>
            <a:off x="162560" y="1517640"/>
            <a:ext cx="626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endParaRPr lang="en-ID" sz="18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612492-D3D5-21C9-CCA4-0BB6C4A2D766}"/>
              </a:ext>
            </a:extLst>
          </p:cNvPr>
          <p:cNvSpPr txBox="1"/>
          <p:nvPr/>
        </p:nvSpPr>
        <p:spPr>
          <a:xfrm>
            <a:off x="162560" y="1517640"/>
            <a:ext cx="643128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Melakukan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pemodelan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dengan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metode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Naïve Bayes, Decision Tree, dan Support Machine Vector (SVM,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LibSVM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SVM PSO)  Random Forest, Neural Network, Deep Learning, dan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AutoMLP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number of folds: 40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sampling type: Stratified sampling</a:t>
            </a: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lang="en-ID" sz="18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Membandingkan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performance </a:t>
            </a:r>
            <a:r>
              <a:rPr lang="en-ID" sz="18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berdasarkan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8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akurasi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ID" sz="18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presisi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recall, dan RMSE dan </a:t>
            </a:r>
            <a:r>
              <a:rPr lang="en-ID" sz="18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menentukan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8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metode</a:t>
            </a:r>
            <a:r>
              <a:rPr lang="en-ID" sz="18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sz="1800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terbaik</a:t>
            </a:r>
            <a:endParaRPr lang="en-ID" sz="1800"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AutoNum type="arabicPeriod"/>
              <a:tabLst/>
              <a:defRPr/>
            </a:pP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Melakukan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analisis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terhadap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hasil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weight by information gain yang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sudah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di normalize pada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metode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terpilih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dan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melakukan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select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atribut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yang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memiliki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bobot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tinggi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namun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tetap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menjaga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simplicity (6 </a:t>
            </a:r>
            <a:r>
              <a:rPr lang="en-ID" kern="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atribut</a:t>
            </a:r>
            <a:r>
              <a:rPr lang="en-ID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D8C3F-CA8E-D6CF-844E-BFEB1D91C2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177" y="432469"/>
            <a:ext cx="4503783" cy="622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8501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9;p8">
            <a:extLst>
              <a:ext uri="{FF2B5EF4-FFF2-40B4-BE49-F238E27FC236}">
                <a16:creationId xmlns:a16="http://schemas.microsoft.com/office/drawing/2014/main" id="{5255FE04-1B92-A4F4-7F69-049062A70E75}"/>
              </a:ext>
            </a:extLst>
          </p:cNvPr>
          <p:cNvSpPr txBox="1"/>
          <p:nvPr/>
        </p:nvSpPr>
        <p:spPr>
          <a:xfrm>
            <a:off x="2875280" y="0"/>
            <a:ext cx="888571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D" sz="3200" b="1" kern="0" dirty="0" err="1">
                <a:solidFill>
                  <a:srgbClr val="002060"/>
                </a:solidFill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rPr>
              <a:t>Evaluasi</a:t>
            </a:r>
            <a:r>
              <a:rPr lang="en-ID" sz="3200" b="1" kern="0" dirty="0">
                <a:solidFill>
                  <a:srgbClr val="002060"/>
                </a:solidFill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rPr>
              <a:t> </a:t>
            </a:r>
            <a:r>
              <a:rPr kumimoji="0" lang="en-ID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rPr>
              <a:t>Modeling</a:t>
            </a:r>
            <a:r>
              <a:rPr kumimoji="0" lang="en-ID" sz="3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rPr>
              <a:t> KE-1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0C0B98-B59D-66A0-8294-FE15019664C3}"/>
              </a:ext>
            </a:extLst>
          </p:cNvPr>
          <p:cNvGrpSpPr/>
          <p:nvPr/>
        </p:nvGrpSpPr>
        <p:grpSpPr>
          <a:xfrm>
            <a:off x="335279" y="2697781"/>
            <a:ext cx="4673600" cy="1660526"/>
            <a:chOff x="193040" y="1550173"/>
            <a:chExt cx="4673600" cy="16605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FAB1F78-E8A7-1D5A-AA6E-89AFA2C546F4}"/>
                </a:ext>
              </a:extLst>
            </p:cNvPr>
            <p:cNvSpPr/>
            <p:nvPr/>
          </p:nvSpPr>
          <p:spPr>
            <a:xfrm>
              <a:off x="193040" y="1550173"/>
              <a:ext cx="4673600" cy="1660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Google Shape;159;p8">
              <a:extLst>
                <a:ext uri="{FF2B5EF4-FFF2-40B4-BE49-F238E27FC236}">
                  <a16:creationId xmlns:a16="http://schemas.microsoft.com/office/drawing/2014/main" id="{86BDAB9F-8EC7-7389-466C-7139411B8542}"/>
                </a:ext>
              </a:extLst>
            </p:cNvPr>
            <p:cNvSpPr txBox="1"/>
            <p:nvPr/>
          </p:nvSpPr>
          <p:spPr>
            <a:xfrm>
              <a:off x="193040" y="1550173"/>
              <a:ext cx="216408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oppins Medium" panose="00000600000000000000" pitchFamily="50" charset="0"/>
                  <a:ea typeface="Poppins ExtraBold"/>
                  <a:cs typeface="Poppins Medium" panose="00000600000000000000" pitchFamily="50" charset="0"/>
                  <a:sym typeface="Poppins ExtraBold"/>
                </a:rPr>
                <a:t>Random Forest</a:t>
              </a:r>
              <a:endParaRPr kumimoji="0" lang="en-ID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9B7E1D-7959-FB54-9B6B-E706BE542A54}"/>
              </a:ext>
            </a:extLst>
          </p:cNvPr>
          <p:cNvGrpSpPr/>
          <p:nvPr/>
        </p:nvGrpSpPr>
        <p:grpSpPr>
          <a:xfrm>
            <a:off x="345440" y="906292"/>
            <a:ext cx="4673600" cy="1660526"/>
            <a:chOff x="193040" y="1550173"/>
            <a:chExt cx="4673600" cy="166052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0BFBFB0-6FE4-9471-3FEB-5F179E0E1A6C}"/>
                </a:ext>
              </a:extLst>
            </p:cNvPr>
            <p:cNvSpPr/>
            <p:nvPr/>
          </p:nvSpPr>
          <p:spPr>
            <a:xfrm>
              <a:off x="193040" y="1550173"/>
              <a:ext cx="4673600" cy="1660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" name="Google Shape;159;p8">
              <a:extLst>
                <a:ext uri="{FF2B5EF4-FFF2-40B4-BE49-F238E27FC236}">
                  <a16:creationId xmlns:a16="http://schemas.microsoft.com/office/drawing/2014/main" id="{2F35F605-B321-CF05-691D-BA735FD29245}"/>
                </a:ext>
              </a:extLst>
            </p:cNvPr>
            <p:cNvSpPr txBox="1"/>
            <p:nvPr/>
          </p:nvSpPr>
          <p:spPr>
            <a:xfrm>
              <a:off x="193040" y="1550173"/>
              <a:ext cx="216408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1600" b="1" kern="0" dirty="0">
                  <a:solidFill>
                    <a:srgbClr val="002060"/>
                  </a:solidFill>
                  <a:latin typeface="Poppins Medium" panose="00000600000000000000" pitchFamily="50" charset="0"/>
                  <a:ea typeface="Poppins ExtraBold"/>
                  <a:cs typeface="Poppins Medium" panose="00000600000000000000" pitchFamily="50" charset="0"/>
                  <a:sym typeface="Poppins ExtraBold"/>
                </a:rPr>
                <a:t>Decision Tree</a:t>
              </a:r>
              <a:endParaRPr kumimoji="0" lang="en-ID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endParaRPr>
            </a:p>
          </p:txBody>
        </p:sp>
        <p:sp>
          <p:nvSpPr>
            <p:cNvPr id="16" name="Rectangle 1">
              <a:extLst>
                <a:ext uri="{FF2B5EF4-FFF2-40B4-BE49-F238E27FC236}">
                  <a16:creationId xmlns:a16="http://schemas.microsoft.com/office/drawing/2014/main" id="{DF7494DF-1093-932E-05A3-8CBFE9919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40" y="2964478"/>
              <a:ext cx="2357120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</a:rPr>
                <a:t>root_mean_squared_error</a:t>
              </a: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</a:rPr>
                <a:t>: 0.255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F97AFD0-B812-A029-11FA-A95320C228AA}"/>
              </a:ext>
            </a:extLst>
          </p:cNvPr>
          <p:cNvGrpSpPr/>
          <p:nvPr/>
        </p:nvGrpSpPr>
        <p:grpSpPr>
          <a:xfrm>
            <a:off x="5110478" y="2690233"/>
            <a:ext cx="4673600" cy="1660526"/>
            <a:chOff x="193040" y="1550173"/>
            <a:chExt cx="4673600" cy="166052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61D96E8-332C-08FA-C239-8C548F6669E1}"/>
                </a:ext>
              </a:extLst>
            </p:cNvPr>
            <p:cNvSpPr/>
            <p:nvPr/>
          </p:nvSpPr>
          <p:spPr>
            <a:xfrm>
              <a:off x="193040" y="1550173"/>
              <a:ext cx="4673600" cy="1660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Google Shape;159;p8">
              <a:extLst>
                <a:ext uri="{FF2B5EF4-FFF2-40B4-BE49-F238E27FC236}">
                  <a16:creationId xmlns:a16="http://schemas.microsoft.com/office/drawing/2014/main" id="{2D54B7D0-D90C-C8F8-9902-059A7ED2927D}"/>
                </a:ext>
              </a:extLst>
            </p:cNvPr>
            <p:cNvSpPr txBox="1"/>
            <p:nvPr/>
          </p:nvSpPr>
          <p:spPr>
            <a:xfrm>
              <a:off x="193040" y="1550173"/>
              <a:ext cx="216408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oppins Medium" panose="00000600000000000000" pitchFamily="50" charset="0"/>
                  <a:ea typeface="Poppins ExtraBold"/>
                  <a:cs typeface="Poppins Medium" panose="00000600000000000000" pitchFamily="50" charset="0"/>
                  <a:sym typeface="Poppins ExtraBold"/>
                </a:rPr>
                <a:t>SVM</a:t>
              </a:r>
              <a:endParaRPr kumimoji="0" lang="en-ID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endParaRPr>
            </a:p>
          </p:txBody>
        </p:sp>
        <p:sp>
          <p:nvSpPr>
            <p:cNvPr id="21" name="Rectangle 1">
              <a:extLst>
                <a:ext uri="{FF2B5EF4-FFF2-40B4-BE49-F238E27FC236}">
                  <a16:creationId xmlns:a16="http://schemas.microsoft.com/office/drawing/2014/main" id="{C6864683-544B-5742-EDC8-DCDB730B3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40" y="2964478"/>
              <a:ext cx="2357120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</a:rPr>
                <a:t>root_mean_squared_error</a:t>
              </a: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</a:rPr>
                <a:t>: 0.260 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4" name="Rectangle 2">
            <a:extLst>
              <a:ext uri="{FF2B5EF4-FFF2-40B4-BE49-F238E27FC236}">
                <a16:creationId xmlns:a16="http://schemas.microsoft.com/office/drawing/2014/main" id="{ECFE775E-CFE5-A2D1-CFF2-D53B84F8D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40" y="4070712"/>
            <a:ext cx="205697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root_mean_squared_error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: 0.208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1175385-C562-1E05-F99C-940B97A3CF1A}"/>
              </a:ext>
            </a:extLst>
          </p:cNvPr>
          <p:cNvGrpSpPr/>
          <p:nvPr/>
        </p:nvGrpSpPr>
        <p:grpSpPr>
          <a:xfrm>
            <a:off x="5120639" y="906292"/>
            <a:ext cx="4673600" cy="1660526"/>
            <a:chOff x="193040" y="1550173"/>
            <a:chExt cx="4673600" cy="166052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5D1EAE5-CC54-7ED6-FE66-A5EE083A0775}"/>
                </a:ext>
              </a:extLst>
            </p:cNvPr>
            <p:cNvSpPr/>
            <p:nvPr/>
          </p:nvSpPr>
          <p:spPr>
            <a:xfrm>
              <a:off x="193040" y="1550173"/>
              <a:ext cx="4673600" cy="1660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4" name="Google Shape;159;p8">
              <a:extLst>
                <a:ext uri="{FF2B5EF4-FFF2-40B4-BE49-F238E27FC236}">
                  <a16:creationId xmlns:a16="http://schemas.microsoft.com/office/drawing/2014/main" id="{8D81EA0C-6ABC-A266-2E73-6F223A1D45C1}"/>
                </a:ext>
              </a:extLst>
            </p:cNvPr>
            <p:cNvSpPr txBox="1"/>
            <p:nvPr/>
          </p:nvSpPr>
          <p:spPr>
            <a:xfrm>
              <a:off x="193040" y="1550173"/>
              <a:ext cx="216408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oppins Medium" panose="00000600000000000000" pitchFamily="50" charset="0"/>
                  <a:ea typeface="Poppins ExtraBold"/>
                  <a:cs typeface="Poppins Medium" panose="00000600000000000000" pitchFamily="50" charset="0"/>
                  <a:sym typeface="Poppins ExtraBold"/>
                </a:rPr>
                <a:t>SVM PSO</a:t>
              </a:r>
              <a:endParaRPr kumimoji="0" lang="en-ID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endParaRPr>
            </a:p>
          </p:txBody>
        </p:sp>
        <p:sp>
          <p:nvSpPr>
            <p:cNvPr id="45" name="Rectangle 1">
              <a:extLst>
                <a:ext uri="{FF2B5EF4-FFF2-40B4-BE49-F238E27FC236}">
                  <a16:creationId xmlns:a16="http://schemas.microsoft.com/office/drawing/2014/main" id="{7AA62139-4D29-D439-01FC-43775CBB9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40" y="2964478"/>
              <a:ext cx="2357120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</a:rPr>
                <a:t>root_mean_squared_error</a:t>
              </a: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</a:rPr>
                <a:t>: 0.387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D66E2A3-5F9C-2AE1-0C39-73E0A588AA55}"/>
              </a:ext>
            </a:extLst>
          </p:cNvPr>
          <p:cNvGrpSpPr/>
          <p:nvPr/>
        </p:nvGrpSpPr>
        <p:grpSpPr>
          <a:xfrm>
            <a:off x="365760" y="4464520"/>
            <a:ext cx="4673600" cy="1660526"/>
            <a:chOff x="193040" y="1550173"/>
            <a:chExt cx="4673600" cy="166052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182A5DC-FDF6-4505-D9F0-531503773AE2}"/>
                </a:ext>
              </a:extLst>
            </p:cNvPr>
            <p:cNvSpPr/>
            <p:nvPr/>
          </p:nvSpPr>
          <p:spPr>
            <a:xfrm>
              <a:off x="193040" y="1550173"/>
              <a:ext cx="4673600" cy="1660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9" name="Google Shape;159;p8">
              <a:extLst>
                <a:ext uri="{FF2B5EF4-FFF2-40B4-BE49-F238E27FC236}">
                  <a16:creationId xmlns:a16="http://schemas.microsoft.com/office/drawing/2014/main" id="{9F218C97-D8F8-4695-E73A-5D9FD2DB4DF3}"/>
                </a:ext>
              </a:extLst>
            </p:cNvPr>
            <p:cNvSpPr txBox="1"/>
            <p:nvPr/>
          </p:nvSpPr>
          <p:spPr>
            <a:xfrm>
              <a:off x="193040" y="1550173"/>
              <a:ext cx="216408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oppins Medium" panose="00000600000000000000" pitchFamily="50" charset="0"/>
                  <a:ea typeface="Poppins ExtraBold"/>
                  <a:cs typeface="Poppins Medium" panose="00000600000000000000" pitchFamily="50" charset="0"/>
                  <a:sym typeface="Poppins ExtraBold"/>
                </a:rPr>
                <a:t>Naïve Bayes</a:t>
              </a:r>
              <a:endParaRPr kumimoji="0" lang="en-ID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endParaRPr>
            </a:p>
          </p:txBody>
        </p:sp>
        <p:sp>
          <p:nvSpPr>
            <p:cNvPr id="50" name="Rectangle 1">
              <a:extLst>
                <a:ext uri="{FF2B5EF4-FFF2-40B4-BE49-F238E27FC236}">
                  <a16:creationId xmlns:a16="http://schemas.microsoft.com/office/drawing/2014/main" id="{F3652571-DECF-77D3-3BC8-46429E4B4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40" y="2964478"/>
              <a:ext cx="2357120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</a:rPr>
                <a:t>root_mean_squared_error</a:t>
              </a: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</a:rPr>
                <a:t>: 0.366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BD98A67-1534-8AEB-C2D4-E824242F360B}"/>
              </a:ext>
            </a:extLst>
          </p:cNvPr>
          <p:cNvGrpSpPr/>
          <p:nvPr/>
        </p:nvGrpSpPr>
        <p:grpSpPr>
          <a:xfrm>
            <a:off x="5140959" y="4474174"/>
            <a:ext cx="4673600" cy="1660526"/>
            <a:chOff x="193040" y="1550173"/>
            <a:chExt cx="4673600" cy="166052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A8B97AA-5B61-40A5-DAA2-CDE884E3B5D9}"/>
                </a:ext>
              </a:extLst>
            </p:cNvPr>
            <p:cNvSpPr/>
            <p:nvPr/>
          </p:nvSpPr>
          <p:spPr>
            <a:xfrm>
              <a:off x="193040" y="1550173"/>
              <a:ext cx="4673600" cy="1660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4" name="Google Shape;159;p8">
              <a:extLst>
                <a:ext uri="{FF2B5EF4-FFF2-40B4-BE49-F238E27FC236}">
                  <a16:creationId xmlns:a16="http://schemas.microsoft.com/office/drawing/2014/main" id="{044F44D7-F51E-7E53-9EE4-77390FC997F3}"/>
                </a:ext>
              </a:extLst>
            </p:cNvPr>
            <p:cNvSpPr txBox="1"/>
            <p:nvPr/>
          </p:nvSpPr>
          <p:spPr>
            <a:xfrm>
              <a:off x="193040" y="1550173"/>
              <a:ext cx="216408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1600" b="1" kern="0" dirty="0" err="1">
                  <a:solidFill>
                    <a:srgbClr val="002060"/>
                  </a:solidFill>
                  <a:latin typeface="Poppins Medium" panose="00000600000000000000" pitchFamily="50" charset="0"/>
                  <a:ea typeface="Poppins ExtraBold"/>
                  <a:cs typeface="Poppins Medium" panose="00000600000000000000" pitchFamily="50" charset="0"/>
                  <a:sym typeface="Poppins ExtraBold"/>
                </a:rPr>
                <a:t>LibSVM</a:t>
              </a:r>
              <a:endParaRPr kumimoji="0" lang="en-ID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endParaRPr>
            </a:p>
          </p:txBody>
        </p:sp>
        <p:sp>
          <p:nvSpPr>
            <p:cNvPr id="55" name="Rectangle 1">
              <a:extLst>
                <a:ext uri="{FF2B5EF4-FFF2-40B4-BE49-F238E27FC236}">
                  <a16:creationId xmlns:a16="http://schemas.microsoft.com/office/drawing/2014/main" id="{2863AF0D-3FB1-C853-16EB-C5FB79464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40" y="2964478"/>
              <a:ext cx="2357120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</a:rPr>
                <a:t>root_mean_squared_error</a:t>
              </a: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</a:rPr>
                <a:t>: 0.387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20DFCDF1-BE4C-A445-5D24-779C6E3A8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83" y="1283820"/>
            <a:ext cx="4152318" cy="90581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DD2C2EA-2A5B-4901-043C-90325D7EA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39" y="2985112"/>
            <a:ext cx="4551681" cy="98319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AA69A3E-F093-C837-26BE-181EFB934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39" y="4836927"/>
            <a:ext cx="4321521" cy="93855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EEE4D83-4A34-8614-152F-914FF71E1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639" y="3028747"/>
            <a:ext cx="4581626" cy="98019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112C1FD-9B77-BB3E-8AB2-FDABE46916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084" y="1183798"/>
            <a:ext cx="4579524" cy="104120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EB25A4B-A3FE-CBE3-EC80-E0841D3BBA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4162" y="4802058"/>
            <a:ext cx="4446872" cy="97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1964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050A7-7591-8FAB-70B7-91C700736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D3EF67AF-5530-E742-B624-FFFA7113F588}"/>
              </a:ext>
            </a:extLst>
          </p:cNvPr>
          <p:cNvSpPr/>
          <p:nvPr/>
        </p:nvSpPr>
        <p:spPr>
          <a:xfrm>
            <a:off x="5355952" y="584735"/>
            <a:ext cx="6300242" cy="394876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Google Shape;159;p8">
            <a:extLst>
              <a:ext uri="{FF2B5EF4-FFF2-40B4-BE49-F238E27FC236}">
                <a16:creationId xmlns:a16="http://schemas.microsoft.com/office/drawing/2014/main" id="{6560F6F0-24A7-49F7-F60B-CE2AB4610D75}"/>
              </a:ext>
            </a:extLst>
          </p:cNvPr>
          <p:cNvSpPr txBox="1"/>
          <p:nvPr/>
        </p:nvSpPr>
        <p:spPr>
          <a:xfrm>
            <a:off x="2875280" y="0"/>
            <a:ext cx="8885712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ID" sz="3200" b="1" kern="0" dirty="0" err="1">
                <a:solidFill>
                  <a:srgbClr val="002060"/>
                </a:solidFill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rPr>
              <a:t>Evaluasi</a:t>
            </a:r>
            <a:r>
              <a:rPr lang="en-ID" sz="3200" b="1" kern="0" dirty="0">
                <a:solidFill>
                  <a:srgbClr val="002060"/>
                </a:solidFill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rPr>
              <a:t> </a:t>
            </a:r>
            <a:r>
              <a:rPr kumimoji="0" lang="en-ID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rPr>
              <a:t>Modeling</a:t>
            </a:r>
            <a:r>
              <a:rPr kumimoji="0" lang="en-ID" sz="3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rPr>
              <a:t> KE-1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DB678D8-DD38-59A0-9BC0-4B86D17A29D0}"/>
              </a:ext>
            </a:extLst>
          </p:cNvPr>
          <p:cNvGrpSpPr/>
          <p:nvPr/>
        </p:nvGrpSpPr>
        <p:grpSpPr>
          <a:xfrm>
            <a:off x="335279" y="2697781"/>
            <a:ext cx="4673600" cy="1660526"/>
            <a:chOff x="193040" y="1550173"/>
            <a:chExt cx="4673600" cy="166052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F03EEF-99B9-1965-3F4E-83C35FA1645F}"/>
                </a:ext>
              </a:extLst>
            </p:cNvPr>
            <p:cNvSpPr/>
            <p:nvPr/>
          </p:nvSpPr>
          <p:spPr>
            <a:xfrm>
              <a:off x="193040" y="1550173"/>
              <a:ext cx="4673600" cy="1660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Google Shape;159;p8">
              <a:extLst>
                <a:ext uri="{FF2B5EF4-FFF2-40B4-BE49-F238E27FC236}">
                  <a16:creationId xmlns:a16="http://schemas.microsoft.com/office/drawing/2014/main" id="{7331D482-2825-4326-5721-3F7B402A54F0}"/>
                </a:ext>
              </a:extLst>
            </p:cNvPr>
            <p:cNvSpPr txBox="1"/>
            <p:nvPr/>
          </p:nvSpPr>
          <p:spPr>
            <a:xfrm>
              <a:off x="193040" y="1550173"/>
              <a:ext cx="216408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oppins Medium" panose="00000600000000000000" pitchFamily="50" charset="0"/>
                  <a:ea typeface="Poppins ExtraBold"/>
                  <a:cs typeface="Poppins Medium" panose="00000600000000000000" pitchFamily="50" charset="0"/>
                  <a:sym typeface="Poppins ExtraBold"/>
                </a:rPr>
                <a:t>Deep Learning</a:t>
              </a:r>
              <a:endParaRPr kumimoji="0" lang="en-ID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385977-F8C4-8587-102F-B0B1F44B5554}"/>
              </a:ext>
            </a:extLst>
          </p:cNvPr>
          <p:cNvGrpSpPr/>
          <p:nvPr/>
        </p:nvGrpSpPr>
        <p:grpSpPr>
          <a:xfrm>
            <a:off x="345440" y="906292"/>
            <a:ext cx="4673600" cy="1660526"/>
            <a:chOff x="193040" y="1550173"/>
            <a:chExt cx="4673600" cy="166052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CD08F0-4456-56F9-6DB6-49B6067E3041}"/>
                </a:ext>
              </a:extLst>
            </p:cNvPr>
            <p:cNvSpPr/>
            <p:nvPr/>
          </p:nvSpPr>
          <p:spPr>
            <a:xfrm>
              <a:off x="193040" y="1550173"/>
              <a:ext cx="4673600" cy="1660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" name="Google Shape;159;p8">
              <a:extLst>
                <a:ext uri="{FF2B5EF4-FFF2-40B4-BE49-F238E27FC236}">
                  <a16:creationId xmlns:a16="http://schemas.microsoft.com/office/drawing/2014/main" id="{9B5549A1-EC52-0565-99E3-3E1A56692D28}"/>
                </a:ext>
              </a:extLst>
            </p:cNvPr>
            <p:cNvSpPr txBox="1"/>
            <p:nvPr/>
          </p:nvSpPr>
          <p:spPr>
            <a:xfrm>
              <a:off x="193040" y="1550173"/>
              <a:ext cx="216408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1600" b="1" kern="0" dirty="0">
                  <a:solidFill>
                    <a:srgbClr val="002060"/>
                  </a:solidFill>
                  <a:latin typeface="Poppins Medium" panose="00000600000000000000" pitchFamily="50" charset="0"/>
                  <a:ea typeface="Poppins ExtraBold"/>
                  <a:cs typeface="Poppins Medium" panose="00000600000000000000" pitchFamily="50" charset="0"/>
                  <a:sym typeface="Poppins ExtraBold"/>
                </a:rPr>
                <a:t>Neural Network</a:t>
              </a:r>
              <a:endParaRPr kumimoji="0" lang="en-ID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endParaRPr>
            </a:p>
          </p:txBody>
        </p:sp>
        <p:sp>
          <p:nvSpPr>
            <p:cNvPr id="16" name="Rectangle 1">
              <a:extLst>
                <a:ext uri="{FF2B5EF4-FFF2-40B4-BE49-F238E27FC236}">
                  <a16:creationId xmlns:a16="http://schemas.microsoft.com/office/drawing/2014/main" id="{1B48CB0F-D21B-C0D2-5423-955216D23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40" y="2964478"/>
              <a:ext cx="2357120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</a:rPr>
                <a:t>root_mean_squared_error</a:t>
              </a: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</a:rPr>
                <a:t>: 0.257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4" name="Rectangle 2">
            <a:extLst>
              <a:ext uri="{FF2B5EF4-FFF2-40B4-BE49-F238E27FC236}">
                <a16:creationId xmlns:a16="http://schemas.microsoft.com/office/drawing/2014/main" id="{68657412-9B71-5505-E6B6-368B04F66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40" y="4070712"/>
            <a:ext cx="205697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root_mean_squared_error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: 0.153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07650B-29B1-F022-CAFE-D57A9F7892DF}"/>
              </a:ext>
            </a:extLst>
          </p:cNvPr>
          <p:cNvGrpSpPr/>
          <p:nvPr/>
        </p:nvGrpSpPr>
        <p:grpSpPr>
          <a:xfrm>
            <a:off x="365760" y="4464520"/>
            <a:ext cx="4673600" cy="1660526"/>
            <a:chOff x="193040" y="1550173"/>
            <a:chExt cx="4673600" cy="166052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F5CE91C-36D3-16A0-9B1A-2BBAF25E3AD8}"/>
                </a:ext>
              </a:extLst>
            </p:cNvPr>
            <p:cNvSpPr/>
            <p:nvPr/>
          </p:nvSpPr>
          <p:spPr>
            <a:xfrm>
              <a:off x="193040" y="1550173"/>
              <a:ext cx="4673600" cy="1660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9" name="Google Shape;159;p8">
              <a:extLst>
                <a:ext uri="{FF2B5EF4-FFF2-40B4-BE49-F238E27FC236}">
                  <a16:creationId xmlns:a16="http://schemas.microsoft.com/office/drawing/2014/main" id="{465B38CF-6432-F534-21EA-46C0A062D3E4}"/>
                </a:ext>
              </a:extLst>
            </p:cNvPr>
            <p:cNvSpPr txBox="1"/>
            <p:nvPr/>
          </p:nvSpPr>
          <p:spPr>
            <a:xfrm>
              <a:off x="193040" y="1550173"/>
              <a:ext cx="216408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oppins Medium" panose="00000600000000000000" pitchFamily="50" charset="0"/>
                  <a:ea typeface="Poppins ExtraBold"/>
                  <a:cs typeface="Poppins Medium" panose="00000600000000000000" pitchFamily="50" charset="0"/>
                  <a:sym typeface="Poppins ExtraBold"/>
                </a:rPr>
                <a:t>Auto MLP</a:t>
              </a:r>
              <a:endParaRPr kumimoji="0" lang="en-ID" sz="16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endParaRPr>
            </a:p>
          </p:txBody>
        </p:sp>
        <p:sp>
          <p:nvSpPr>
            <p:cNvPr id="50" name="Rectangle 1">
              <a:extLst>
                <a:ext uri="{FF2B5EF4-FFF2-40B4-BE49-F238E27FC236}">
                  <a16:creationId xmlns:a16="http://schemas.microsoft.com/office/drawing/2014/main" id="{ED4267C9-1164-E840-C663-96B5C4F42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040" y="2964478"/>
              <a:ext cx="2357120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</a:rPr>
                <a:t>root_mean_squared_error</a:t>
              </a: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 panose="020B0604020202020204" pitchFamily="34" charset="-128"/>
                </a:rPr>
                <a:t>: 0.317 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098E5386-6F85-B8F5-2FF2-E22D7E1FF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39" y="1316651"/>
            <a:ext cx="4502677" cy="10039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C6E6EE9-F2D0-95F9-39A6-2F7CB073A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9" y="3082618"/>
            <a:ext cx="4537023" cy="99261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7FFE897-F947-2C94-F4CB-8F6685BAA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39" y="4800203"/>
            <a:ext cx="4429563" cy="941550"/>
          </a:xfrm>
          <a:prstGeom prst="rect">
            <a:avLst/>
          </a:prstGeom>
        </p:spPr>
      </p:pic>
      <p:sp>
        <p:nvSpPr>
          <p:cNvPr id="32" name="Google Shape;159;p8">
            <a:extLst>
              <a:ext uri="{FF2B5EF4-FFF2-40B4-BE49-F238E27FC236}">
                <a16:creationId xmlns:a16="http://schemas.microsoft.com/office/drawing/2014/main" id="{FA1C59BE-8963-DFA5-1D6C-DEA346360E4D}"/>
              </a:ext>
            </a:extLst>
          </p:cNvPr>
          <p:cNvSpPr txBox="1"/>
          <p:nvPr/>
        </p:nvSpPr>
        <p:spPr>
          <a:xfrm>
            <a:off x="5318493" y="5057785"/>
            <a:ext cx="3748505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rPr>
              <a:t>Kesimpulan: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D" sz="22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rPr>
              <a:t>Metode</a:t>
            </a:r>
            <a:r>
              <a:rPr kumimoji="0" lang="en-ID" sz="2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rPr>
              <a:t> Deep Learning yang </a:t>
            </a:r>
            <a:r>
              <a:rPr kumimoji="0" lang="en-ID" sz="22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rPr>
              <a:t>lebih</a:t>
            </a:r>
            <a:r>
              <a:rPr kumimoji="0" lang="en-ID" sz="2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rPr>
              <a:t> </a:t>
            </a:r>
            <a:r>
              <a:rPr kumimoji="0" lang="en-ID" sz="22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rPr>
              <a:t>baik</a:t>
            </a:r>
            <a:r>
              <a:rPr kumimoji="0" lang="en-ID" sz="22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rPr>
              <a:t>!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D34E449-AB03-DFEC-42A0-2D677C22B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8672" y="810028"/>
            <a:ext cx="5561685" cy="3429199"/>
          </a:xfrm>
          <a:prstGeom prst="rect">
            <a:avLst/>
          </a:prstGeom>
        </p:spPr>
      </p:pic>
      <p:sp>
        <p:nvSpPr>
          <p:cNvPr id="56" name="Rectangle 1">
            <a:extLst>
              <a:ext uri="{FF2B5EF4-FFF2-40B4-BE49-F238E27FC236}">
                <a16:creationId xmlns:a16="http://schemas.microsoft.com/office/drawing/2014/main" id="{836419EB-919F-2559-91DF-129A4A533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9620" y="5241344"/>
            <a:ext cx="3062057" cy="10772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Deep Learning: Activation Tanh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	MSE: 0.016045202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	R^2: 0.8712963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	AUC: 0.99793875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904783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DB0365-1332-776F-4401-0B27F0BE2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053" y="187708"/>
            <a:ext cx="5834326" cy="3241292"/>
          </a:xfrm>
          <a:prstGeom prst="rect">
            <a:avLst/>
          </a:prstGeom>
        </p:spPr>
      </p:pic>
      <p:sp>
        <p:nvSpPr>
          <p:cNvPr id="40" name="Google Shape;159;p8">
            <a:extLst>
              <a:ext uri="{FF2B5EF4-FFF2-40B4-BE49-F238E27FC236}">
                <a16:creationId xmlns:a16="http://schemas.microsoft.com/office/drawing/2014/main" id="{8A37214F-BE28-B0CF-2202-D87DD8683626}"/>
              </a:ext>
            </a:extLst>
          </p:cNvPr>
          <p:cNvSpPr txBox="1"/>
          <p:nvPr/>
        </p:nvSpPr>
        <p:spPr>
          <a:xfrm>
            <a:off x="96631" y="617143"/>
            <a:ext cx="6058568" cy="6617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rPr>
              <a:t>Insight: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D" sz="14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rPr>
              <a:t>Metode</a:t>
            </a:r>
            <a:r>
              <a:rPr kumimoji="0" lang="en-ID" sz="1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rPr>
              <a:t> Deep Learning yang </a:t>
            </a:r>
            <a:r>
              <a:rPr kumimoji="0" lang="en-ID" sz="14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rPr>
              <a:t>lebih</a:t>
            </a:r>
            <a:r>
              <a:rPr kumimoji="0" lang="en-ID" sz="1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rPr>
              <a:t> </a:t>
            </a:r>
            <a:r>
              <a:rPr kumimoji="0" lang="en-ID" sz="14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rPr>
              <a:t>baik</a:t>
            </a:r>
            <a:r>
              <a:rPr kumimoji="0" lang="en-ID" sz="1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Poppins Medium" panose="00000600000000000000" pitchFamily="50" charset="0"/>
                <a:ea typeface="Poppins ExtraBold"/>
                <a:cs typeface="Poppins Medium" panose="00000600000000000000" pitchFamily="50" charset="0"/>
                <a:sym typeface="Poppins ExtraBold"/>
              </a:rPr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ID" sz="1400" kern="0" dirty="0">
              <a:latin typeface="Poppins Medium" panose="00000600000000000000" pitchFamily="50" charset="0"/>
              <a:ea typeface="Poppins ExtraBold"/>
              <a:cs typeface="Poppins Medium" panose="00000600000000000000" pitchFamily="50" charset="0"/>
              <a:sym typeface="Poppins ExtraBold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ID" sz="1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Poppins ExtraBold"/>
                <a:cs typeface="Poppins Medium" panose="00000600000000000000" pitchFamily="50" charset="0"/>
                <a:sym typeface="Poppins ExtraBold"/>
              </a:rPr>
              <a:t>Model </a:t>
            </a:r>
            <a:r>
              <a:rPr kumimoji="0" lang="en-ID" sz="1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Poppins ExtraBold"/>
                <a:cs typeface="Poppins Medium" panose="00000600000000000000" pitchFamily="50" charset="0"/>
                <a:sym typeface="Poppins ExtraBold"/>
              </a:rPr>
              <a:t>deep learning </a:t>
            </a:r>
            <a:r>
              <a:rPr kumimoji="0" lang="en-ID" sz="14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Poppins ExtraBold"/>
                <a:cs typeface="Poppins Medium" panose="00000600000000000000" pitchFamily="50" charset="0"/>
                <a:sym typeface="Poppins ExtraBold"/>
              </a:rPr>
              <a:t>ini</a:t>
            </a:r>
            <a:r>
              <a:rPr kumimoji="0" lang="en-ID" sz="1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Poppins ExtraBold"/>
                <a:cs typeface="Poppins Medium" panose="00000600000000000000" pitchFamily="50" charset="0"/>
                <a:sym typeface="Poppins ExtraBold"/>
              </a:rPr>
              <a:t> </a:t>
            </a:r>
            <a:r>
              <a:rPr kumimoji="0" lang="en-ID" sz="14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Poppins ExtraBold"/>
                <a:cs typeface="Poppins Medium" panose="00000600000000000000" pitchFamily="50" charset="0"/>
                <a:sym typeface="Poppins ExtraBold"/>
              </a:rPr>
              <a:t>menunjukkan</a:t>
            </a:r>
            <a:r>
              <a:rPr kumimoji="0" lang="en-ID" sz="1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Poppins ExtraBold"/>
                <a:cs typeface="Poppins Medium" panose="00000600000000000000" pitchFamily="50" charset="0"/>
                <a:sym typeface="Poppins ExtraBold"/>
              </a:rPr>
              <a:t> </a:t>
            </a:r>
            <a:r>
              <a:rPr kumimoji="0" lang="en-ID" sz="14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Poppins ExtraBold"/>
                <a:cs typeface="Poppins Medium" panose="00000600000000000000" pitchFamily="50" charset="0"/>
                <a:sym typeface="Poppins ExtraBold"/>
              </a:rPr>
              <a:t>performa</a:t>
            </a:r>
            <a:r>
              <a:rPr kumimoji="0" lang="en-ID" sz="1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Poppins ExtraBold"/>
                <a:cs typeface="Poppins Medium" panose="00000600000000000000" pitchFamily="50" charset="0"/>
                <a:sym typeface="Poppins ExtraBold"/>
              </a:rPr>
              <a:t> </a:t>
            </a:r>
            <a:r>
              <a:rPr kumimoji="0" lang="en-ID" sz="14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Poppins ExtraBold"/>
                <a:cs typeface="Poppins Medium" panose="00000600000000000000" pitchFamily="50" charset="0"/>
                <a:sym typeface="Poppins ExtraBold"/>
              </a:rPr>
              <a:t>cukup</a:t>
            </a:r>
            <a:r>
              <a:rPr kumimoji="0" lang="en-ID" sz="1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Poppins ExtraBold"/>
                <a:cs typeface="Poppins Medium" panose="00000600000000000000" pitchFamily="50" charset="0"/>
                <a:sym typeface="Poppins ExtraBold"/>
              </a:rPr>
              <a:t> </a:t>
            </a:r>
            <a:r>
              <a:rPr kumimoji="0" lang="en-ID" sz="14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Poppins ExtraBold"/>
                <a:cs typeface="Poppins Medium" panose="00000600000000000000" pitchFamily="50" charset="0"/>
                <a:sym typeface="Poppins ExtraBold"/>
              </a:rPr>
              <a:t>bagus</a:t>
            </a:r>
            <a:r>
              <a:rPr kumimoji="0" lang="en-ID" sz="1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Poppins ExtraBold"/>
                <a:cs typeface="Poppins Medium" panose="00000600000000000000" pitchFamily="50" charset="0"/>
                <a:sym typeface="Poppins ExtraBold"/>
              </a:rPr>
              <a:t> </a:t>
            </a:r>
            <a:r>
              <a:rPr kumimoji="0" lang="en-ID" sz="14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Poppins ExtraBold"/>
                <a:cs typeface="Poppins Medium" panose="00000600000000000000" pitchFamily="50" charset="0"/>
                <a:sym typeface="Poppins ExtraBold"/>
              </a:rPr>
              <a:t>untuk</a:t>
            </a:r>
            <a:r>
              <a:rPr kumimoji="0" lang="en-ID" sz="1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Poppins ExtraBold"/>
                <a:cs typeface="Poppins Medium" panose="00000600000000000000" pitchFamily="50" charset="0"/>
                <a:sym typeface="Poppins ExtraBold"/>
              </a:rPr>
              <a:t> </a:t>
            </a:r>
            <a:r>
              <a:rPr kumimoji="0" lang="en-ID" sz="14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Poppins ExtraBold"/>
                <a:cs typeface="Poppins Medium" panose="00000600000000000000" pitchFamily="50" charset="0"/>
                <a:sym typeface="Poppins ExtraBold"/>
              </a:rPr>
              <a:t>tugas</a:t>
            </a:r>
            <a:r>
              <a:rPr kumimoji="0" lang="en-ID" sz="1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Poppins ExtraBold"/>
                <a:cs typeface="Poppins Medium" panose="00000600000000000000" pitchFamily="50" charset="0"/>
                <a:sym typeface="Poppins ExtraBold"/>
              </a:rPr>
              <a:t> </a:t>
            </a:r>
            <a:r>
              <a:rPr kumimoji="0" lang="en-ID" sz="14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Poppins ExtraBold"/>
                <a:cs typeface="Poppins Medium" panose="00000600000000000000" pitchFamily="50" charset="0"/>
                <a:sym typeface="Poppins ExtraBold"/>
              </a:rPr>
              <a:t>klasifikasi</a:t>
            </a:r>
            <a:r>
              <a:rPr kumimoji="0" lang="en-ID" sz="1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Poppins ExtraBold"/>
                <a:cs typeface="Poppins Medium" panose="00000600000000000000" pitchFamily="50" charset="0"/>
                <a:sym typeface="Poppins ExtraBold"/>
              </a:rPr>
              <a:t> </a:t>
            </a:r>
            <a:r>
              <a:rPr kumimoji="0" lang="en-ID" sz="14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Poppins ExtraBold"/>
                <a:cs typeface="Poppins Medium" panose="00000600000000000000" pitchFamily="50" charset="0"/>
                <a:sym typeface="Poppins ExtraBold"/>
              </a:rPr>
              <a:t>kemiskinan</a:t>
            </a:r>
            <a:r>
              <a:rPr kumimoji="0" lang="en-ID" sz="1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Poppins ExtraBold"/>
                <a:cs typeface="Poppins Medium" panose="00000600000000000000" pitchFamily="50" charset="0"/>
                <a:sym typeface="Poppins ExtraBold"/>
              </a:rPr>
              <a:t> </a:t>
            </a:r>
            <a:r>
              <a:rPr kumimoji="0" lang="en-ID" sz="140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Poppins ExtraBold"/>
                <a:cs typeface="Poppins Medium" panose="00000600000000000000" pitchFamily="50" charset="0"/>
                <a:sym typeface="Poppins ExtraBold"/>
              </a:rPr>
              <a:t>Dengan</a:t>
            </a:r>
            <a:r>
              <a:rPr kumimoji="0" lang="en-ID" sz="140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Poppins ExtraBold"/>
                <a:cs typeface="Poppins Medium" panose="00000600000000000000" pitchFamily="50" charset="0"/>
                <a:sym typeface="Poppins ExtraBold"/>
              </a:rPr>
              <a:t> AUC (0.9986).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n-ID" sz="1400" kern="0" dirty="0">
                <a:ea typeface="Poppins ExtraBold"/>
                <a:cs typeface="Poppins Medium" panose="00000600000000000000" pitchFamily="50" charset="0"/>
                <a:sym typeface="Poppins ExtraBold"/>
              </a:rPr>
              <a:t>Jika </a:t>
            </a:r>
            <a:r>
              <a:rPr lang="en-ID" sz="1400" kern="0" dirty="0" err="1">
                <a:ea typeface="Poppins ExtraBold"/>
                <a:cs typeface="Poppins Medium" panose="00000600000000000000" pitchFamily="50" charset="0"/>
                <a:sym typeface="Poppins ExtraBold"/>
              </a:rPr>
              <a:t>dilihat</a:t>
            </a:r>
            <a:r>
              <a:rPr lang="en-ID" sz="1400" kern="0" dirty="0">
                <a:ea typeface="Poppins ExtraBold"/>
                <a:cs typeface="Poppins Medium" panose="00000600000000000000" pitchFamily="50" charset="0"/>
                <a:sym typeface="Poppins ExtraBold"/>
              </a:rPr>
              <a:t> </a:t>
            </a:r>
            <a:r>
              <a:rPr lang="en-ID" sz="1400" kern="0" dirty="0" err="1">
                <a:ea typeface="Poppins ExtraBold"/>
                <a:cs typeface="Poppins Medium" panose="00000600000000000000" pitchFamily="50" charset="0"/>
                <a:sym typeface="Poppins ExtraBold"/>
              </a:rPr>
              <a:t>dari</a:t>
            </a:r>
            <a:r>
              <a:rPr lang="en-ID" sz="1400" kern="0" dirty="0">
                <a:ea typeface="Poppins ExtraBold"/>
                <a:cs typeface="Poppins Medium" panose="00000600000000000000" pitchFamily="50" charset="0"/>
                <a:sym typeface="Poppins ExtraBold"/>
              </a:rPr>
              <a:t> </a:t>
            </a:r>
            <a:r>
              <a:rPr lang="en-ID" sz="1400" kern="0" dirty="0" err="1">
                <a:ea typeface="Poppins ExtraBold"/>
                <a:cs typeface="Poppins Medium" panose="00000600000000000000" pitchFamily="50" charset="0"/>
                <a:sym typeface="Poppins ExtraBold"/>
              </a:rPr>
              <a:t>visualisasinya</a:t>
            </a:r>
            <a:r>
              <a:rPr lang="en-ID" sz="1400" kern="0" dirty="0">
                <a:ea typeface="Poppins ExtraBold"/>
                <a:cs typeface="Poppins Medium" panose="00000600000000000000" pitchFamily="50" charset="0"/>
                <a:sym typeface="Poppins ExtraBold"/>
              </a:rPr>
              <a:t> </a:t>
            </a:r>
            <a:r>
              <a:rPr lang="en-ID" sz="1400" kern="0" dirty="0" err="1">
                <a:ea typeface="Poppins ExtraBold"/>
                <a:cs typeface="Poppins Medium" panose="00000600000000000000" pitchFamily="50" charset="0"/>
                <a:sym typeface="Poppins ExtraBold"/>
              </a:rPr>
              <a:t>menunjukkan</a:t>
            </a:r>
            <a:r>
              <a:rPr lang="en-ID" sz="1400" kern="0" dirty="0">
                <a:ea typeface="Poppins ExtraBold"/>
                <a:cs typeface="Poppins Medium" panose="00000600000000000000" pitchFamily="50" charset="0"/>
                <a:sym typeface="Poppins ExtraBold"/>
              </a:rPr>
              <a:t> </a:t>
            </a:r>
            <a:r>
              <a:rPr lang="en-ID" sz="1400" kern="0" dirty="0" err="1">
                <a:ea typeface="Poppins ExtraBold"/>
                <a:cs typeface="Poppins Medium" panose="00000600000000000000" pitchFamily="50" charset="0"/>
                <a:sym typeface="Poppins ExtraBold"/>
              </a:rPr>
              <a:t>bahwa</a:t>
            </a:r>
            <a:r>
              <a:rPr lang="en-ID" sz="1400" kern="0" dirty="0">
                <a:ea typeface="Poppins ExtraBold"/>
                <a:cs typeface="Poppins Medium" panose="00000600000000000000" pitchFamily="50" charset="0"/>
                <a:sym typeface="Poppins ExtraBold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D" sz="1400" b="1" dirty="0" err="1"/>
              <a:t>Biaya</a:t>
            </a:r>
            <a:r>
              <a:rPr lang="en-ID" sz="1400" b="1" dirty="0"/>
              <a:t> Listrik, Bahan Bakar, dan Energi </a:t>
            </a:r>
            <a:r>
              <a:rPr lang="en-ID" sz="1400" b="1" dirty="0" err="1"/>
              <a:t>Lainnya</a:t>
            </a:r>
            <a:br>
              <a:rPr lang="en-ID" sz="1400" dirty="0"/>
            </a:br>
            <a:r>
              <a:rPr lang="en-ID" sz="1400" dirty="0" err="1"/>
              <a:t>Biaya</a:t>
            </a:r>
            <a:r>
              <a:rPr lang="en-ID" sz="1400" dirty="0"/>
              <a:t> </a:t>
            </a:r>
            <a:r>
              <a:rPr lang="en-ID" sz="1400" dirty="0" err="1"/>
              <a:t>energi</a:t>
            </a:r>
            <a:r>
              <a:rPr lang="en-ID" sz="1400" dirty="0"/>
              <a:t> yang </a:t>
            </a:r>
            <a:r>
              <a:rPr lang="en-ID" sz="1400" dirty="0" err="1"/>
              <a:t>tinggi</a:t>
            </a:r>
            <a:r>
              <a:rPr lang="en-ID" sz="1400" dirty="0"/>
              <a:t> </a:t>
            </a:r>
            <a:r>
              <a:rPr lang="en-ID" sz="1400" dirty="0" err="1"/>
              <a:t>membebani</a:t>
            </a:r>
            <a:r>
              <a:rPr lang="en-ID" sz="1400" dirty="0"/>
              <a:t> </a:t>
            </a:r>
            <a:r>
              <a:rPr lang="en-ID" sz="1400" dirty="0" err="1"/>
              <a:t>rumah</a:t>
            </a:r>
            <a:r>
              <a:rPr lang="en-ID" sz="1400" dirty="0"/>
              <a:t> </a:t>
            </a:r>
            <a:r>
              <a:rPr lang="en-ID" sz="1400" dirty="0" err="1"/>
              <a:t>tangga</a:t>
            </a:r>
            <a:r>
              <a:rPr lang="en-ID" sz="1400" dirty="0"/>
              <a:t> miskin, </a:t>
            </a:r>
            <a:r>
              <a:rPr lang="en-ID" sz="1400" dirty="0" err="1"/>
              <a:t>mengurangi</a:t>
            </a:r>
            <a:r>
              <a:rPr lang="en-ID" sz="1400" dirty="0"/>
              <a:t> </a:t>
            </a:r>
            <a:r>
              <a:rPr lang="en-ID" sz="1400" dirty="0" err="1"/>
              <a:t>daya</a:t>
            </a:r>
            <a:r>
              <a:rPr lang="en-ID" sz="1400" dirty="0"/>
              <a:t> </a:t>
            </a:r>
            <a:r>
              <a:rPr lang="en-ID" sz="1400" dirty="0" err="1"/>
              <a:t>beli</a:t>
            </a:r>
            <a:r>
              <a:rPr lang="en-ID" sz="1400" dirty="0"/>
              <a:t> </a:t>
            </a:r>
            <a:r>
              <a:rPr lang="en-ID" sz="1400" dirty="0" err="1"/>
              <a:t>mereka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kebutuhan</a:t>
            </a:r>
            <a:r>
              <a:rPr lang="en-ID" sz="1400" dirty="0"/>
              <a:t> </a:t>
            </a:r>
            <a:r>
              <a:rPr lang="en-ID" sz="1400" dirty="0" err="1"/>
              <a:t>dasar</a:t>
            </a:r>
            <a:r>
              <a:rPr lang="en-ID" sz="1400" dirty="0"/>
              <a:t> </a:t>
            </a:r>
            <a:r>
              <a:rPr lang="en-ID" sz="1400" dirty="0" err="1"/>
              <a:t>seperti</a:t>
            </a:r>
            <a:r>
              <a:rPr lang="en-ID" sz="1400" dirty="0"/>
              <a:t> </a:t>
            </a:r>
            <a:r>
              <a:rPr lang="en-ID" sz="1400" dirty="0" err="1"/>
              <a:t>pangan</a:t>
            </a:r>
            <a:r>
              <a:rPr lang="en-ID" sz="1400" dirty="0"/>
              <a:t> dan </a:t>
            </a:r>
            <a:r>
              <a:rPr lang="en-ID" sz="1400" dirty="0" err="1"/>
              <a:t>kesehatan</a:t>
            </a:r>
            <a:r>
              <a:rPr lang="en-ID" sz="1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1400" b="1" dirty="0" err="1"/>
              <a:t>Pendapatan</a:t>
            </a:r>
            <a:br>
              <a:rPr lang="en-ID" sz="1400" dirty="0"/>
            </a:br>
            <a:r>
              <a:rPr lang="en-ID" sz="1400" dirty="0" err="1"/>
              <a:t>Pendapatan</a:t>
            </a:r>
            <a:r>
              <a:rPr lang="en-ID" sz="1400" dirty="0"/>
              <a:t> </a:t>
            </a:r>
            <a:r>
              <a:rPr lang="en-ID" sz="1400" dirty="0" err="1"/>
              <a:t>rendah</a:t>
            </a:r>
            <a:r>
              <a:rPr lang="en-ID" sz="1400" dirty="0"/>
              <a:t> </a:t>
            </a:r>
            <a:r>
              <a:rPr lang="en-ID" sz="1400" dirty="0" err="1"/>
              <a:t>adalah</a:t>
            </a:r>
            <a:r>
              <a:rPr lang="en-ID" sz="1400" dirty="0"/>
              <a:t> </a:t>
            </a:r>
            <a:r>
              <a:rPr lang="en-ID" sz="1400" dirty="0" err="1"/>
              <a:t>indikator</a:t>
            </a:r>
            <a:r>
              <a:rPr lang="en-ID" sz="1400" dirty="0"/>
              <a:t> </a:t>
            </a:r>
            <a:r>
              <a:rPr lang="en-ID" sz="1400" dirty="0" err="1"/>
              <a:t>utama</a:t>
            </a:r>
            <a:r>
              <a:rPr lang="en-ID" sz="1400" dirty="0"/>
              <a:t> </a:t>
            </a:r>
            <a:r>
              <a:rPr lang="en-ID" sz="1400" dirty="0" err="1"/>
              <a:t>kemiskinan</a:t>
            </a:r>
            <a:r>
              <a:rPr lang="en-ID" sz="1400" dirty="0"/>
              <a:t>, </a:t>
            </a:r>
            <a:r>
              <a:rPr lang="en-ID" sz="1400" dirty="0" err="1"/>
              <a:t>menghambat</a:t>
            </a:r>
            <a:r>
              <a:rPr lang="en-ID" sz="1400" dirty="0"/>
              <a:t> </a:t>
            </a:r>
            <a:r>
              <a:rPr lang="en-ID" sz="1400" dirty="0" err="1"/>
              <a:t>kemampuan</a:t>
            </a:r>
            <a:r>
              <a:rPr lang="en-ID" sz="1400" dirty="0"/>
              <a:t> </a:t>
            </a:r>
            <a:r>
              <a:rPr lang="en-ID" sz="1400" dirty="0" err="1"/>
              <a:t>rumah</a:t>
            </a:r>
            <a:r>
              <a:rPr lang="en-ID" sz="1400" dirty="0"/>
              <a:t> </a:t>
            </a:r>
            <a:r>
              <a:rPr lang="en-ID" sz="1400" dirty="0" err="1"/>
              <a:t>tangga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memenuhi</a:t>
            </a:r>
            <a:r>
              <a:rPr lang="en-ID" sz="1400" dirty="0"/>
              <a:t> </a:t>
            </a:r>
            <a:r>
              <a:rPr lang="en-ID" sz="1400" dirty="0" err="1"/>
              <a:t>kebutuhan</a:t>
            </a:r>
            <a:r>
              <a:rPr lang="en-ID" sz="1400" dirty="0"/>
              <a:t> </a:t>
            </a:r>
            <a:r>
              <a:rPr lang="en-ID" sz="1400" dirty="0" err="1"/>
              <a:t>hidup</a:t>
            </a:r>
            <a:r>
              <a:rPr lang="en-ID" sz="1400" dirty="0"/>
              <a:t> </a:t>
            </a:r>
            <a:r>
              <a:rPr lang="en-ID" sz="1400" dirty="0" err="1"/>
              <a:t>dasar</a:t>
            </a:r>
            <a:r>
              <a:rPr lang="en-ID" sz="1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1400" b="1" dirty="0" err="1"/>
              <a:t>Koefisien</a:t>
            </a:r>
            <a:r>
              <a:rPr lang="en-ID" sz="1400" b="1" dirty="0"/>
              <a:t> Engel (</a:t>
            </a:r>
            <a:r>
              <a:rPr lang="en-ID" sz="1400" b="1" dirty="0" err="1"/>
              <a:t>Pengeluaran</a:t>
            </a:r>
            <a:r>
              <a:rPr lang="en-ID" sz="1400" b="1" dirty="0"/>
              <a:t> </a:t>
            </a:r>
            <a:r>
              <a:rPr lang="en-ID" sz="1400" b="1" dirty="0" err="1"/>
              <a:t>untuk</a:t>
            </a:r>
            <a:r>
              <a:rPr lang="en-ID" sz="1400" b="1" dirty="0"/>
              <a:t> </a:t>
            </a:r>
            <a:r>
              <a:rPr lang="en-ID" sz="1400" b="1" dirty="0" err="1"/>
              <a:t>Pangan</a:t>
            </a:r>
            <a:r>
              <a:rPr lang="en-ID" sz="1400" b="1" dirty="0"/>
              <a:t>)</a:t>
            </a:r>
            <a:br>
              <a:rPr lang="en-ID" sz="1400" dirty="0"/>
            </a:br>
            <a:r>
              <a:rPr lang="en-ID" sz="1400" dirty="0" err="1"/>
              <a:t>Koefisien</a:t>
            </a:r>
            <a:r>
              <a:rPr lang="en-ID" sz="1400" dirty="0"/>
              <a:t> Engel yang </a:t>
            </a:r>
            <a:r>
              <a:rPr lang="en-ID" sz="1400" dirty="0" err="1"/>
              <a:t>tinggi</a:t>
            </a:r>
            <a:r>
              <a:rPr lang="en-ID" sz="1400" dirty="0"/>
              <a:t> </a:t>
            </a:r>
            <a:r>
              <a:rPr lang="en-ID" sz="1400" dirty="0" err="1"/>
              <a:t>menunjukkan</a:t>
            </a:r>
            <a:r>
              <a:rPr lang="en-ID" sz="1400" dirty="0"/>
              <a:t> </a:t>
            </a:r>
            <a:r>
              <a:rPr lang="en-ID" sz="1400" dirty="0" err="1"/>
              <a:t>bahwa</a:t>
            </a:r>
            <a:r>
              <a:rPr lang="en-ID" sz="1400" dirty="0"/>
              <a:t> </a:t>
            </a:r>
            <a:r>
              <a:rPr lang="en-ID" sz="1400" dirty="0" err="1"/>
              <a:t>rumah</a:t>
            </a:r>
            <a:r>
              <a:rPr lang="en-ID" sz="1400" dirty="0"/>
              <a:t> </a:t>
            </a:r>
            <a:r>
              <a:rPr lang="en-ID" sz="1400" dirty="0" err="1"/>
              <a:t>tangga</a:t>
            </a:r>
            <a:r>
              <a:rPr lang="en-ID" sz="1400" dirty="0"/>
              <a:t> miskin </a:t>
            </a:r>
            <a:r>
              <a:rPr lang="en-ID" sz="1400" dirty="0" err="1"/>
              <a:t>menghabiskan</a:t>
            </a:r>
            <a:r>
              <a:rPr lang="en-ID" sz="1400" dirty="0"/>
              <a:t> </a:t>
            </a:r>
            <a:r>
              <a:rPr lang="en-ID" sz="1400" dirty="0" err="1"/>
              <a:t>sebagian</a:t>
            </a:r>
            <a:r>
              <a:rPr lang="en-ID" sz="1400" dirty="0"/>
              <a:t> </a:t>
            </a:r>
            <a:r>
              <a:rPr lang="en-ID" sz="1400" dirty="0" err="1"/>
              <a:t>besar</a:t>
            </a:r>
            <a:r>
              <a:rPr lang="en-ID" sz="1400" dirty="0"/>
              <a:t> </a:t>
            </a:r>
            <a:r>
              <a:rPr lang="en-ID" sz="1400" dirty="0" err="1"/>
              <a:t>pendapatan</a:t>
            </a:r>
            <a:r>
              <a:rPr lang="en-ID" sz="1400" dirty="0"/>
              <a:t> </a:t>
            </a:r>
            <a:r>
              <a:rPr lang="en-ID" sz="1400" dirty="0" err="1"/>
              <a:t>mereka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pangan</a:t>
            </a:r>
            <a:r>
              <a:rPr lang="en-ID" sz="1400" dirty="0"/>
              <a:t>, </a:t>
            </a:r>
            <a:r>
              <a:rPr lang="en-ID" sz="1400" dirty="0" err="1"/>
              <a:t>mengurangi</a:t>
            </a:r>
            <a:r>
              <a:rPr lang="en-ID" sz="1400" dirty="0"/>
              <a:t> </a:t>
            </a:r>
            <a:r>
              <a:rPr lang="en-ID" sz="1400" dirty="0" err="1"/>
              <a:t>kemampuan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memenuhi</a:t>
            </a:r>
            <a:r>
              <a:rPr lang="en-ID" sz="1400" dirty="0"/>
              <a:t> </a:t>
            </a:r>
            <a:r>
              <a:rPr lang="en-ID" sz="1400" dirty="0" err="1"/>
              <a:t>kebutuhan</a:t>
            </a:r>
            <a:r>
              <a:rPr lang="en-ID" sz="1400" dirty="0"/>
              <a:t> lain.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1400" b="1" dirty="0" err="1"/>
              <a:t>Pekerja</a:t>
            </a:r>
            <a:r>
              <a:rPr lang="en-ID" sz="1400" b="1" dirty="0"/>
              <a:t> di Sektor </a:t>
            </a:r>
            <a:r>
              <a:rPr lang="en-ID" sz="1400" b="1" dirty="0" err="1"/>
              <a:t>Pertanian</a:t>
            </a:r>
            <a:br>
              <a:rPr lang="en-ID" sz="1400" dirty="0"/>
            </a:br>
            <a:r>
              <a:rPr lang="en-ID" sz="1400" dirty="0"/>
              <a:t>Banyak </a:t>
            </a:r>
            <a:r>
              <a:rPr lang="en-ID" sz="1400" dirty="0" err="1"/>
              <a:t>pekerja</a:t>
            </a:r>
            <a:r>
              <a:rPr lang="en-ID" sz="1400" dirty="0"/>
              <a:t> di </a:t>
            </a:r>
            <a:r>
              <a:rPr lang="en-ID" sz="1400" dirty="0" err="1"/>
              <a:t>sektor</a:t>
            </a:r>
            <a:r>
              <a:rPr lang="en-ID" sz="1400" dirty="0"/>
              <a:t> </a:t>
            </a:r>
            <a:r>
              <a:rPr lang="en-ID" sz="1400" dirty="0" err="1"/>
              <a:t>pertanian</a:t>
            </a:r>
            <a:r>
              <a:rPr lang="en-ID" sz="1400" dirty="0"/>
              <a:t> </a:t>
            </a:r>
            <a:r>
              <a:rPr lang="en-ID" sz="1400" dirty="0" err="1"/>
              <a:t>terjebak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pekerjaan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produktivitas</a:t>
            </a:r>
            <a:r>
              <a:rPr lang="en-ID" sz="1400" dirty="0"/>
              <a:t> </a:t>
            </a:r>
            <a:r>
              <a:rPr lang="en-ID" sz="1400" dirty="0" err="1"/>
              <a:t>rendah</a:t>
            </a:r>
            <a:r>
              <a:rPr lang="en-ID" sz="1400" dirty="0"/>
              <a:t> dan </a:t>
            </a:r>
            <a:r>
              <a:rPr lang="en-ID" sz="1400" dirty="0" err="1"/>
              <a:t>pendapatan</a:t>
            </a:r>
            <a:r>
              <a:rPr lang="en-ID" sz="1400" dirty="0"/>
              <a:t> yang </a:t>
            </a:r>
            <a:r>
              <a:rPr lang="en-ID" sz="1400" dirty="0" err="1"/>
              <a:t>tidak</a:t>
            </a:r>
            <a:r>
              <a:rPr lang="en-ID" sz="1400" dirty="0"/>
              <a:t> </a:t>
            </a:r>
            <a:r>
              <a:rPr lang="en-ID" sz="1400" dirty="0" err="1"/>
              <a:t>memadai</a:t>
            </a:r>
            <a:r>
              <a:rPr lang="en-ID" sz="1400" dirty="0"/>
              <a:t>, </a:t>
            </a:r>
            <a:r>
              <a:rPr lang="en-ID" sz="1400" dirty="0" err="1"/>
              <a:t>sebagian</a:t>
            </a:r>
            <a:r>
              <a:rPr lang="en-ID" sz="1400" dirty="0"/>
              <a:t> </a:t>
            </a:r>
            <a:r>
              <a:rPr lang="en-ID" sz="1400" dirty="0" err="1"/>
              <a:t>besar</a:t>
            </a:r>
            <a:r>
              <a:rPr lang="en-ID" sz="1400" dirty="0"/>
              <a:t> </a:t>
            </a:r>
            <a:r>
              <a:rPr lang="en-ID" sz="1400" dirty="0" err="1"/>
              <a:t>disebabkan</a:t>
            </a:r>
            <a:r>
              <a:rPr lang="en-ID" sz="1400" dirty="0"/>
              <a:t> oleh </a:t>
            </a:r>
            <a:r>
              <a:rPr lang="en-ID" sz="1400" dirty="0" err="1"/>
              <a:t>kurangnya</a:t>
            </a:r>
            <a:r>
              <a:rPr lang="en-ID" sz="1400" dirty="0"/>
              <a:t> </a:t>
            </a:r>
            <a:r>
              <a:rPr lang="en-ID" sz="1400" dirty="0" err="1"/>
              <a:t>akses</a:t>
            </a:r>
            <a:r>
              <a:rPr lang="en-ID" sz="1400" dirty="0"/>
              <a:t> </a:t>
            </a:r>
            <a:r>
              <a:rPr lang="en-ID" sz="1400" dirty="0" err="1"/>
              <a:t>ke</a:t>
            </a:r>
            <a:r>
              <a:rPr lang="en-ID" sz="1400" dirty="0"/>
              <a:t> </a:t>
            </a:r>
            <a:r>
              <a:rPr lang="en-ID" sz="1400" dirty="0" err="1"/>
              <a:t>teknologi</a:t>
            </a:r>
            <a:r>
              <a:rPr lang="en-ID" sz="1400" dirty="0"/>
              <a:t> dan pasar yang </a:t>
            </a:r>
            <a:r>
              <a:rPr lang="en-ID" sz="1400" dirty="0" err="1"/>
              <a:t>adil</a:t>
            </a:r>
            <a:r>
              <a:rPr lang="en-ID" sz="1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1400" b="1" dirty="0" err="1"/>
              <a:t>Aksesibilitas</a:t>
            </a:r>
            <a:r>
              <a:rPr lang="en-ID" sz="1400" b="1" dirty="0"/>
              <a:t> (</a:t>
            </a:r>
            <a:r>
              <a:rPr lang="en-ID" sz="1400" b="1" dirty="0" err="1"/>
              <a:t>Penggunaan</a:t>
            </a:r>
            <a:r>
              <a:rPr lang="en-ID" sz="1400" b="1" dirty="0"/>
              <a:t> Bahan Bakar </a:t>
            </a:r>
            <a:r>
              <a:rPr lang="en-ID" sz="1400" b="1" dirty="0" err="1"/>
              <a:t>Memasak</a:t>
            </a:r>
            <a:r>
              <a:rPr lang="en-ID" sz="1400" b="1" dirty="0"/>
              <a:t>)</a:t>
            </a:r>
            <a:br>
              <a:rPr lang="en-ID" sz="1400" dirty="0"/>
            </a:br>
            <a:r>
              <a:rPr lang="en-ID" sz="1400" dirty="0" err="1"/>
              <a:t>Penggunaan</a:t>
            </a:r>
            <a:r>
              <a:rPr lang="en-ID" sz="1400" dirty="0"/>
              <a:t> </a:t>
            </a:r>
            <a:r>
              <a:rPr lang="en-ID" sz="1400" dirty="0" err="1"/>
              <a:t>bahan</a:t>
            </a:r>
            <a:r>
              <a:rPr lang="en-ID" sz="1400" dirty="0"/>
              <a:t> </a:t>
            </a:r>
            <a:r>
              <a:rPr lang="en-ID" sz="1400" dirty="0" err="1"/>
              <a:t>bakar</a:t>
            </a:r>
            <a:r>
              <a:rPr lang="en-ID" sz="1400" dirty="0"/>
              <a:t> yang </a:t>
            </a:r>
            <a:r>
              <a:rPr lang="en-ID" sz="1400" dirty="0" err="1"/>
              <a:t>tidak</a:t>
            </a:r>
            <a:r>
              <a:rPr lang="en-ID" sz="1400" dirty="0"/>
              <a:t> </a:t>
            </a:r>
            <a:r>
              <a:rPr lang="en-ID" sz="1400" dirty="0" err="1"/>
              <a:t>efisien</a:t>
            </a:r>
            <a:r>
              <a:rPr lang="en-ID" sz="1400" dirty="0"/>
              <a:t> </a:t>
            </a:r>
            <a:r>
              <a:rPr lang="en-ID" sz="1400" dirty="0" err="1"/>
              <a:t>atau</a:t>
            </a:r>
            <a:r>
              <a:rPr lang="en-ID" sz="1400" dirty="0"/>
              <a:t> </a:t>
            </a:r>
            <a:r>
              <a:rPr lang="en-ID" sz="1400" dirty="0" err="1"/>
              <a:t>berbahaya</a:t>
            </a:r>
            <a:r>
              <a:rPr lang="en-ID" sz="1400" dirty="0"/>
              <a:t> </a:t>
            </a:r>
            <a:r>
              <a:rPr lang="en-ID" sz="1400" dirty="0" err="1"/>
              <a:t>berdampak</a:t>
            </a:r>
            <a:r>
              <a:rPr lang="en-ID" sz="1400" dirty="0"/>
              <a:t> </a:t>
            </a:r>
            <a:r>
              <a:rPr lang="en-ID" sz="1400" dirty="0" err="1"/>
              <a:t>buruk</a:t>
            </a:r>
            <a:r>
              <a:rPr lang="en-ID" sz="1400" dirty="0"/>
              <a:t> pada </a:t>
            </a:r>
            <a:r>
              <a:rPr lang="en-ID" sz="1400" dirty="0" err="1"/>
              <a:t>kesehatan</a:t>
            </a:r>
            <a:r>
              <a:rPr lang="en-ID" sz="1400" dirty="0"/>
              <a:t> dan </a:t>
            </a:r>
            <a:r>
              <a:rPr lang="en-ID" sz="1400" dirty="0" err="1"/>
              <a:t>kualitas</a:t>
            </a:r>
            <a:r>
              <a:rPr lang="en-ID" sz="1400" dirty="0"/>
              <a:t> </a:t>
            </a:r>
            <a:r>
              <a:rPr lang="en-ID" sz="1400" dirty="0" err="1"/>
              <a:t>hidup</a:t>
            </a:r>
            <a:r>
              <a:rPr lang="en-ID" sz="1400" dirty="0"/>
              <a:t> </a:t>
            </a:r>
            <a:r>
              <a:rPr lang="en-ID" sz="1400" dirty="0" err="1"/>
              <a:t>rumah</a:t>
            </a:r>
            <a:r>
              <a:rPr lang="en-ID" sz="1400" dirty="0"/>
              <a:t> </a:t>
            </a:r>
            <a:r>
              <a:rPr lang="en-ID" sz="1400" dirty="0" err="1"/>
              <a:t>tangga</a:t>
            </a:r>
            <a:r>
              <a:rPr lang="en-ID" sz="1400" dirty="0"/>
              <a:t> miskin, </a:t>
            </a:r>
            <a:r>
              <a:rPr lang="en-ID" sz="1400" dirty="0" err="1"/>
              <a:t>terutama</a:t>
            </a:r>
            <a:r>
              <a:rPr lang="en-ID" sz="1400" dirty="0"/>
              <a:t> di </a:t>
            </a:r>
            <a:r>
              <a:rPr lang="en-ID" sz="1400" dirty="0" err="1"/>
              <a:t>pedesaan</a:t>
            </a:r>
            <a:r>
              <a:rPr lang="en-ID" sz="1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1400" b="1" dirty="0" err="1"/>
              <a:t>Usia</a:t>
            </a:r>
            <a:br>
              <a:rPr lang="en-ID" sz="1400" dirty="0"/>
            </a:br>
            <a:r>
              <a:rPr lang="en-ID" sz="1400" dirty="0" err="1"/>
              <a:t>Generasi</a:t>
            </a:r>
            <a:r>
              <a:rPr lang="en-ID" sz="1400" dirty="0"/>
              <a:t> </a:t>
            </a:r>
            <a:r>
              <a:rPr lang="en-ID" sz="1400" dirty="0" err="1"/>
              <a:t>muda</a:t>
            </a:r>
            <a:r>
              <a:rPr lang="en-ID" sz="1400" dirty="0"/>
              <a:t> yang </a:t>
            </a:r>
            <a:r>
              <a:rPr lang="en-ID" sz="1400" dirty="0" err="1"/>
              <a:t>kekurangan</a:t>
            </a:r>
            <a:r>
              <a:rPr lang="en-ID" sz="1400" dirty="0"/>
              <a:t> </a:t>
            </a:r>
            <a:r>
              <a:rPr lang="en-ID" sz="1400" dirty="0" err="1"/>
              <a:t>keterampilan</a:t>
            </a:r>
            <a:r>
              <a:rPr lang="en-ID" sz="1400" dirty="0"/>
              <a:t> dan </a:t>
            </a:r>
            <a:r>
              <a:rPr lang="en-ID" sz="1400" dirty="0" err="1"/>
              <a:t>usia</a:t>
            </a:r>
            <a:r>
              <a:rPr lang="en-ID" sz="1400" dirty="0"/>
              <a:t> </a:t>
            </a:r>
            <a:r>
              <a:rPr lang="en-ID" sz="1400" dirty="0" err="1"/>
              <a:t>lanjut</a:t>
            </a:r>
            <a:r>
              <a:rPr lang="en-ID" sz="1400" dirty="0"/>
              <a:t>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pensiun</a:t>
            </a:r>
            <a:r>
              <a:rPr lang="en-ID" sz="1400" dirty="0"/>
              <a:t> </a:t>
            </a:r>
            <a:r>
              <a:rPr lang="en-ID" sz="1400" dirty="0" err="1"/>
              <a:t>rendah</a:t>
            </a:r>
            <a:r>
              <a:rPr lang="en-ID" sz="1400" dirty="0"/>
              <a:t> </a:t>
            </a:r>
            <a:r>
              <a:rPr lang="en-ID" sz="1400" dirty="0" err="1"/>
              <a:t>lebih</a:t>
            </a:r>
            <a:r>
              <a:rPr lang="en-ID" sz="1400" dirty="0"/>
              <a:t> </a:t>
            </a:r>
            <a:r>
              <a:rPr lang="en-ID" sz="1400" dirty="0" err="1"/>
              <a:t>rentan</a:t>
            </a:r>
            <a:r>
              <a:rPr lang="en-ID" sz="1400" dirty="0"/>
              <a:t> </a:t>
            </a:r>
            <a:r>
              <a:rPr lang="en-ID" sz="1400" dirty="0" err="1"/>
              <a:t>terhadap</a:t>
            </a:r>
            <a:r>
              <a:rPr lang="en-ID" sz="1400" dirty="0"/>
              <a:t> </a:t>
            </a:r>
            <a:r>
              <a:rPr lang="en-ID" sz="1400" dirty="0" err="1"/>
              <a:t>kemiskinan</a:t>
            </a:r>
            <a:r>
              <a:rPr lang="en-ID" sz="1400" dirty="0"/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endParaRPr lang="en-ID" sz="1400" kern="0" dirty="0">
              <a:ea typeface="Poppins ExtraBold"/>
              <a:cs typeface="Poppins Medium" panose="00000600000000000000" pitchFamily="50" charset="0"/>
              <a:sym typeface="Poppins ExtraBold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en-ID" sz="14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Poppins Medium" panose="00000600000000000000" pitchFamily="50" charset="0"/>
              <a:ea typeface="Poppins ExtraBold"/>
              <a:cs typeface="Poppins Medium" panose="00000600000000000000" pitchFamily="50" charset="0"/>
              <a:sym typeface="Poppins Extra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65414F-5711-0B50-CD92-2724E4240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199" y="3303871"/>
            <a:ext cx="5439534" cy="306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19775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2021</TotalTime>
  <Words>1117</Words>
  <Application>Microsoft Office PowerPoint</Application>
  <PresentationFormat>Widescreen</PresentationFormat>
  <Paragraphs>146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 Unicode MS</vt:lpstr>
      <vt:lpstr>Arial</vt:lpstr>
      <vt:lpstr>Calibri</vt:lpstr>
      <vt:lpstr>Calibri Light</vt:lpstr>
      <vt:lpstr>Poppins</vt:lpstr>
      <vt:lpstr>Poppins ExtraBold</vt:lpstr>
      <vt:lpstr>Poppins Medium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Arifin Dwi Kandar Saputro</dc:creator>
  <cp:lastModifiedBy>Marzuli Suhada M</cp:lastModifiedBy>
  <cp:revision>63</cp:revision>
  <dcterms:created xsi:type="dcterms:W3CDTF">2023-11-23T08:22:33Z</dcterms:created>
  <dcterms:modified xsi:type="dcterms:W3CDTF">2024-12-13T08:11:35Z</dcterms:modified>
</cp:coreProperties>
</file>